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58" r:id="rId15"/>
    <p:sldId id="260" r:id="rId16"/>
    <p:sldId id="261" r:id="rId17"/>
    <p:sldId id="262" r:id="rId18"/>
    <p:sldId id="273" r:id="rId19"/>
    <p:sldId id="263" r:id="rId20"/>
  </p:sldIdLst>
  <p:sldSz cx="18288000" cy="10287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Pretendard Black" panose="020B0600000101010101" charset="-127"/>
      <p:bold r:id="rId24"/>
    </p:embeddedFont>
    <p:embeddedFont>
      <p:font typeface="Pretendard Regular" panose="020B0600000101010101" charset="-127"/>
      <p:regular r:id="rId25"/>
    </p:embeddedFont>
    <p:embeddedFont>
      <p:font typeface="Pretendard Light" panose="020B0600000101010101" charset="-127"/>
      <p:regular r:id="rId26"/>
    </p:embeddedFont>
    <p:embeddedFont>
      <p:font typeface="Pretendard ExtraBold" panose="020B0600000101010101" charset="-127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63F8F52-9C1A-44F6-95B2-BC10365D8A80}">
          <p14:sldIdLst>
            <p14:sldId id="256"/>
            <p14:sldId id="257"/>
          </p14:sldIdLst>
        </p14:section>
        <p14:section name="프로젝트 개요/설명" id="{937A12A8-5EF3-4C8D-A4AA-8C418B62FB73}">
          <p14:sldIdLst>
            <p14:sldId id="259"/>
            <p14:sldId id="284"/>
            <p14:sldId id="285"/>
          </p14:sldIdLst>
        </p14:section>
        <p14:section name="프로젝트 팀 구성 및 역할" id="{009BB927-048F-4BAE-9AAB-DF27382025BB}">
          <p14:sldIdLst>
            <p14:sldId id="286"/>
          </p14:sldIdLst>
        </p14:section>
        <p14:section name="프로젝트 수행 절차 및 방법" id="{F27FE2D4-985E-4D28-A350-B911F9D82AB1}">
          <p14:sldIdLst>
            <p14:sldId id="287"/>
            <p14:sldId id="288"/>
            <p14:sldId id="289"/>
            <p14:sldId id="290"/>
            <p14:sldId id="291"/>
          </p14:sldIdLst>
        </p14:section>
        <p14:section name="프로젝트 수행 경과(WEB-FRONT)" id="{6D8D9D35-82E9-4C23-BB13-812A04904057}">
          <p14:sldIdLst>
            <p14:sldId id="292"/>
            <p14:sldId id="293"/>
            <p14:sldId id="258"/>
            <p14:sldId id="260"/>
            <p14:sldId id="261"/>
            <p14:sldId id="262"/>
            <p14:sldId id="273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94622" autoAdjust="0"/>
  </p:normalViewPr>
  <p:slideViewPr>
    <p:cSldViewPr>
      <p:cViewPr>
        <p:scale>
          <a:sx n="62" d="100"/>
          <a:sy n="62" d="100"/>
        </p:scale>
        <p:origin x="924" y="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E98FE-D6F7-49B4-BC69-14B7FED61DCA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FEB74-2A84-4046-B31F-75683B0E8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357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332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334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787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86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904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68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84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404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7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64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036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826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0223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02235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400" b="0" i="0" u="none" strike="noStrike" smtClean="0">
                <a:solidFill>
                  <a:srgbClr val="3E372E"/>
                </a:solidFill>
                <a:ea typeface="Pretendard Regular"/>
              </a:rPr>
              <a:t>강채윤</a:t>
            </a:r>
            <a:r>
              <a:rPr lang="en-US" altLang="ko-KR" sz="2400" b="0" i="0" u="none" strike="noStrike" smtClean="0">
                <a:solidFill>
                  <a:srgbClr val="3E372E"/>
                </a:solidFill>
                <a:ea typeface="Pretendard Regular"/>
              </a:rPr>
              <a:t>, </a:t>
            </a:r>
            <a:r>
              <a:rPr lang="ko-KR" altLang="en-US" sz="2400" b="0" i="0" u="none" strike="noStrike" smtClean="0">
                <a:solidFill>
                  <a:srgbClr val="3E372E"/>
                </a:solidFill>
                <a:ea typeface="Pretendard Regular"/>
              </a:rPr>
              <a:t>김지현</a:t>
            </a:r>
            <a:r>
              <a:rPr lang="en-US" altLang="ko-KR" sz="2400" b="0" i="0" u="none" strike="noStrike" smtClean="0">
                <a:solidFill>
                  <a:srgbClr val="3E372E"/>
                </a:solidFill>
                <a:ea typeface="Pretendard Regular"/>
              </a:rPr>
              <a:t>, </a:t>
            </a:r>
            <a:r>
              <a:rPr lang="ko-KR" altLang="en-US" sz="2400" b="0" i="0" u="none" strike="noStrike" smtClean="0">
                <a:solidFill>
                  <a:srgbClr val="3E372E"/>
                </a:solidFill>
                <a:ea typeface="Pretendard Regular"/>
              </a:rPr>
              <a:t>김범석</a:t>
            </a:r>
            <a:r>
              <a:rPr lang="en-US" altLang="ko-KR" sz="2400" b="0" i="0" u="none" strike="noStrike" smtClean="0">
                <a:solidFill>
                  <a:srgbClr val="3E372E"/>
                </a:solidFill>
                <a:ea typeface="Pretendard Regular"/>
              </a:rPr>
              <a:t>, </a:t>
            </a:r>
            <a:r>
              <a:rPr lang="ko-KR" altLang="en-US" sz="2400" b="0" i="0" u="none" strike="noStrike" smtClean="0">
                <a:solidFill>
                  <a:srgbClr val="3E372E"/>
                </a:solidFill>
                <a:ea typeface="Pretendard Regular"/>
              </a:rPr>
              <a:t>손유빈</a:t>
            </a:r>
            <a:endParaRPr lang="en-US" sz="2400" b="0" i="0" u="none" strike="noStrike">
              <a:solidFill>
                <a:srgbClr val="3E372E"/>
              </a:solidFill>
              <a:latin typeface="Pretendard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6500" y="8318500"/>
            <a:ext cx="671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000"/>
              <a:t>성남 하이미디어 아카데미 </a:t>
            </a:r>
            <a:r>
              <a:rPr lang="en-US" altLang="ko-KR" sz="2000"/>
              <a:t>Ecommerce </a:t>
            </a:r>
            <a:r>
              <a:rPr lang="en-US" altLang="ko-KR" sz="2000" smtClean="0"/>
              <a:t>7</a:t>
            </a:r>
            <a:r>
              <a:rPr lang="ko-KR" altLang="en-US" sz="2000" smtClean="0"/>
              <a:t>기 </a:t>
            </a:r>
            <a:r>
              <a:rPr lang="en-US" altLang="ko-KR" sz="2000"/>
              <a:t>- </a:t>
            </a:r>
            <a:r>
              <a:rPr lang="en-US" altLang="ko-KR" sz="2000"/>
              <a:t>[</a:t>
            </a:r>
            <a:r>
              <a:rPr lang="en-US" altLang="ko-KR" sz="2000" smtClean="0"/>
              <a:t>TEAM] Jupiter</a:t>
            </a:r>
            <a:endParaRPr lang="en-US" sz="2000" b="0" i="0" u="none" strike="noStrike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93900" y="4254500"/>
            <a:ext cx="143002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>
                <a:latin typeface="+mj-ea"/>
                <a:ea typeface="+mj-ea"/>
              </a:rPr>
              <a:t>(</a:t>
            </a:r>
            <a:r>
              <a:rPr lang="ko-KR" altLang="en-US" sz="3600" smtClean="0">
                <a:latin typeface="+mj-ea"/>
                <a:ea typeface="+mj-ea"/>
              </a:rPr>
              <a:t>유기동물 입양</a:t>
            </a:r>
            <a:r>
              <a:rPr lang="en-US" altLang="ko-KR" sz="3600" smtClean="0">
                <a:latin typeface="+mj-ea"/>
                <a:ea typeface="+mj-ea"/>
              </a:rPr>
              <a:t>, </a:t>
            </a:r>
            <a:r>
              <a:rPr lang="ko-KR" altLang="en-US" sz="3600" smtClean="0">
                <a:latin typeface="+mj-ea"/>
                <a:ea typeface="+mj-ea"/>
              </a:rPr>
              <a:t>커뮤니티 </a:t>
            </a:r>
            <a:r>
              <a:rPr lang="ko-KR" altLang="en-US" sz="3600">
                <a:latin typeface="+mj-ea"/>
                <a:ea typeface="+mj-ea"/>
              </a:rPr>
              <a:t>및 </a:t>
            </a:r>
            <a:r>
              <a:rPr lang="ko-KR" altLang="en-US" sz="3600" smtClean="0">
                <a:latin typeface="+mj-ea"/>
                <a:ea typeface="+mj-ea"/>
              </a:rPr>
              <a:t>애완동물 </a:t>
            </a:r>
            <a:r>
              <a:rPr lang="ko-KR" altLang="en-US" sz="3600">
                <a:latin typeface="+mj-ea"/>
                <a:ea typeface="+mj-ea"/>
              </a:rPr>
              <a:t>용품 </a:t>
            </a:r>
            <a:r>
              <a:rPr lang="ko-KR" altLang="en-US" sz="3600" smtClean="0">
                <a:latin typeface="+mj-ea"/>
                <a:ea typeface="+mj-ea"/>
              </a:rPr>
              <a:t>판매</a:t>
            </a:r>
            <a:r>
              <a:rPr lang="en-US" altLang="ko-KR" sz="3600" smtClean="0">
                <a:latin typeface="+mj-ea"/>
                <a:ea typeface="+mj-ea"/>
              </a:rPr>
              <a:t>)</a:t>
            </a:r>
            <a:endParaRPr lang="ko-KR" sz="3600" b="0" i="0" u="none" strike="noStrike">
              <a:solidFill>
                <a:srgbClr val="A3C469"/>
              </a:solidFill>
              <a:latin typeface="+mj-ea"/>
              <a:ea typeface="+mj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32100" y="3365500"/>
            <a:ext cx="12611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smtClean="0">
                <a:solidFill>
                  <a:srgbClr val="3E372E"/>
                </a:solidFill>
                <a:latin typeface="+mj-ea"/>
                <a:ea typeface="+mj-ea"/>
              </a:rPr>
              <a:t>행복한 발걸음</a:t>
            </a:r>
            <a:endParaRPr lang="ko-KR" sz="72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2400" smtClean="0">
                <a:solidFill>
                  <a:srgbClr val="B3A593"/>
                </a:solidFill>
                <a:latin typeface="Pretendard Regular"/>
              </a:rPr>
              <a:t>Main project</a:t>
            </a:r>
            <a:endParaRPr lang="en-US" sz="1800" b="0" i="0" u="none" strike="noStrike" spc="2400">
              <a:solidFill>
                <a:srgbClr val="B3A593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smtClean="0">
                <a:solidFill>
                  <a:srgbClr val="3E372E"/>
                </a:solidFill>
                <a:latin typeface="Pretendard ExtraBold"/>
              </a:rPr>
              <a:t>08</a:t>
            </a:r>
            <a:endParaRPr lang="en-US" sz="1800" b="0" i="0" u="none" strike="noStrike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>
                <a:solidFill>
                  <a:srgbClr val="3E372E"/>
                </a:solidFill>
                <a:latin typeface="+mj-ea"/>
              </a:rPr>
              <a:t>프로젝트 수행 절차 및 방법 </a:t>
            </a:r>
            <a:r>
              <a:rPr lang="en-US" altLang="ko-KR" sz="2400" u="sng" spc="-200">
                <a:solidFill>
                  <a:srgbClr val="3E372E"/>
                </a:solidFill>
                <a:latin typeface="+mj-ea"/>
              </a:rPr>
              <a:t>/ WBS</a:t>
            </a:r>
            <a:endParaRPr lang="ko-KR" altLang="ko-KR" sz="2400" u="sng" spc="-200">
              <a:solidFill>
                <a:srgbClr val="3E372E"/>
              </a:solidFill>
              <a:latin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529137" y="1666235"/>
            <a:ext cx="4797308" cy="7449829"/>
            <a:chOff x="272198" y="1387302"/>
            <a:chExt cx="4797308" cy="744982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15" y="1387302"/>
              <a:ext cx="4782291" cy="2307111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060" y="5981700"/>
              <a:ext cx="4791446" cy="232090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15" y="3665421"/>
              <a:ext cx="4782291" cy="2316279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198" y="8267700"/>
              <a:ext cx="4797308" cy="569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6331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smtClean="0">
                <a:solidFill>
                  <a:srgbClr val="3E372E"/>
                </a:solidFill>
                <a:latin typeface="Pretendard ExtraBold"/>
              </a:rPr>
              <a:t>09</a:t>
            </a:r>
            <a:endParaRPr lang="en-US" sz="1800" b="0" i="0" u="none" strike="noStrike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>
                <a:solidFill>
                  <a:srgbClr val="3E372E"/>
                </a:solidFill>
                <a:latin typeface="+mj-ea"/>
              </a:rPr>
              <a:t>프로젝트 수행 절차 및 방법 </a:t>
            </a:r>
            <a:r>
              <a:rPr lang="en-US" altLang="ko-KR" sz="2400" u="sng" spc="-200">
                <a:solidFill>
                  <a:srgbClr val="3E372E"/>
                </a:solidFill>
                <a:latin typeface="+mj-ea"/>
              </a:rPr>
              <a:t>/ ERD</a:t>
            </a:r>
            <a:endParaRPr lang="ko-KR" altLang="ko-KR" sz="2400" u="sng" spc="-200">
              <a:solidFill>
                <a:srgbClr val="3E372E"/>
              </a:solidFill>
              <a:latin typeface="+mj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43100"/>
            <a:ext cx="13106400" cy="71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6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350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smtClean="0">
                <a:solidFill>
                  <a:srgbClr val="3E372E"/>
                </a:solidFill>
                <a:latin typeface="Pretendard ExtraBold"/>
              </a:rPr>
              <a:t>10</a:t>
            </a:r>
            <a:endParaRPr lang="en-US" sz="1800" b="0" i="0" u="none" strike="noStrike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68257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>
                <a:solidFill>
                  <a:srgbClr val="3E372E"/>
                </a:solidFill>
                <a:latin typeface="+mj-ea"/>
              </a:rPr>
              <a:t>프로젝트 수행 경과</a:t>
            </a:r>
            <a:r>
              <a:rPr lang="en-US" altLang="ko-KR" sz="2400" u="sng" spc="-200">
                <a:solidFill>
                  <a:srgbClr val="3E372E"/>
                </a:solidFill>
                <a:latin typeface="+mj-ea"/>
              </a:rPr>
              <a:t>(WEB-FRONT) /</a:t>
            </a:r>
            <a:r>
              <a:rPr lang="ko-KR" altLang="en-US" sz="2400" u="sng" spc="-200">
                <a:solidFill>
                  <a:srgbClr val="3E372E"/>
                </a:solidFill>
                <a:latin typeface="+mj-ea"/>
              </a:rPr>
              <a:t>메인</a:t>
            </a:r>
            <a:endParaRPr lang="ko-KR" altLang="ko-KR" sz="2400" u="sng" spc="-200">
              <a:solidFill>
                <a:srgbClr val="3E372E"/>
              </a:solidFill>
              <a:latin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153" y="876300"/>
            <a:ext cx="1421667" cy="8229600"/>
          </a:xfrm>
          <a:prstGeom prst="rect">
            <a:avLst/>
          </a:prstGeom>
        </p:spPr>
      </p:pic>
      <p:graphicFrame>
        <p:nvGraphicFramePr>
          <p:cNvPr id="9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46056"/>
              </p:ext>
            </p:extLst>
          </p:nvPr>
        </p:nvGraphicFramePr>
        <p:xfrm>
          <a:off x="9734549" y="589996"/>
          <a:ext cx="6131986" cy="5695645"/>
        </p:xfrm>
        <a:graphic>
          <a:graphicData uri="http://schemas.openxmlformats.org/drawingml/2006/table">
            <a:tbl>
              <a:tblPr/>
              <a:tblGrid>
                <a:gridCol w="625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6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871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9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100" b="0" i="1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메인</a:t>
                      </a:r>
                      <a:endParaRPr lang="en-US" altLang="ko-KR" sz="1100" b="0" i="1" dirty="0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871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87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185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smtClean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150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mtClean="0">
                          <a:latin typeface="+mn-ea"/>
                          <a:ea typeface="+mn-ea"/>
                        </a:rPr>
                        <a:t>상품 검색으로 접근 가능</a:t>
                      </a:r>
                      <a:endParaRPr lang="en-US" altLang="ko-KR" sz="15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185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smtClean="0">
                          <a:latin typeface="+mn-ea"/>
                          <a:ea typeface="+mn-ea"/>
                        </a:rPr>
                        <a:t>소개</a:t>
                      </a:r>
                      <a:r>
                        <a:rPr lang="en-US" altLang="ko-KR" sz="150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mtClean="0">
                          <a:latin typeface="+mn-ea"/>
                          <a:ea typeface="+mn-ea"/>
                        </a:rPr>
                        <a:t>쇼핑</a:t>
                      </a:r>
                      <a:r>
                        <a:rPr lang="en-US" altLang="ko-KR" sz="150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mtClean="0"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150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smtClean="0">
                          <a:latin typeface="+mn-ea"/>
                          <a:ea typeface="+mn-ea"/>
                        </a:rPr>
                        <a:t>입양 등으로 접근 가능</a:t>
                      </a:r>
                      <a:endParaRPr lang="en-US" altLang="ko-KR" sz="15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185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smtClean="0">
                          <a:latin typeface="+mn-ea"/>
                          <a:ea typeface="+mn-ea"/>
                        </a:rPr>
                        <a:t>오늘의 상품 제안 클릭 시 상품 전체 목록 페이지로 이동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0" name="꺾인 연결선 13">
            <a:extLst>
              <a:ext uri="{FF2B5EF4-FFF2-40B4-BE49-F238E27FC236}">
                <a16:creationId xmlns:a16="http://schemas.microsoft.com/office/drawing/2014/main" id="{4987185A-FDAA-5483-1CCB-46ED03957098}"/>
              </a:ext>
            </a:extLst>
          </p:cNvPr>
          <p:cNvCxnSpPr>
            <a:cxnSpLocks/>
          </p:cNvCxnSpPr>
          <p:nvPr/>
        </p:nvCxnSpPr>
        <p:spPr>
          <a:xfrm flipV="1">
            <a:off x="7453911" y="1148476"/>
            <a:ext cx="1034260" cy="22918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3">
            <a:extLst>
              <a:ext uri="{FF2B5EF4-FFF2-40B4-BE49-F238E27FC236}">
                <a16:creationId xmlns:a16="http://schemas.microsoft.com/office/drawing/2014/main" id="{4987185A-FDAA-5483-1CCB-46ED03957098}"/>
              </a:ext>
            </a:extLst>
          </p:cNvPr>
          <p:cNvCxnSpPr>
            <a:cxnSpLocks/>
          </p:cNvCxnSpPr>
          <p:nvPr/>
        </p:nvCxnSpPr>
        <p:spPr>
          <a:xfrm flipV="1">
            <a:off x="7395683" y="647700"/>
            <a:ext cx="1653067" cy="42848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9048750" y="52251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511097" y="228196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484965" y="107618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1" name="꺾인 연결선 13">
            <a:extLst>
              <a:ext uri="{FF2B5EF4-FFF2-40B4-BE49-F238E27FC236}">
                <a16:creationId xmlns:a16="http://schemas.microsoft.com/office/drawing/2014/main" id="{4987185A-FDAA-5483-1CCB-46ED03957098}"/>
              </a:ext>
            </a:extLst>
          </p:cNvPr>
          <p:cNvCxnSpPr>
            <a:cxnSpLocks/>
          </p:cNvCxnSpPr>
          <p:nvPr/>
        </p:nvCxnSpPr>
        <p:spPr>
          <a:xfrm flipV="1">
            <a:off x="7450705" y="2438980"/>
            <a:ext cx="1034260" cy="22918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714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smtClean="0">
                <a:solidFill>
                  <a:srgbClr val="3E372E"/>
                </a:solidFill>
                <a:latin typeface="Pretendard ExtraBold"/>
              </a:rPr>
              <a:t>11</a:t>
            </a:r>
            <a:endParaRPr lang="en-US" sz="1800" b="0" i="0" u="none" strike="noStrike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>
                <a:solidFill>
                  <a:srgbClr val="3E372E"/>
                </a:solidFill>
                <a:latin typeface="+mj-ea"/>
              </a:rPr>
              <a:t>프로젝트 수행 경과</a:t>
            </a:r>
            <a:r>
              <a:rPr lang="en-US" altLang="ko-KR" sz="2400" u="sng" spc="-200">
                <a:solidFill>
                  <a:srgbClr val="3E372E"/>
                </a:solidFill>
                <a:latin typeface="+mj-ea"/>
              </a:rPr>
              <a:t>(WEB-FRONT) /</a:t>
            </a:r>
            <a:r>
              <a:rPr lang="ko-KR" altLang="en-US" sz="2400" u="sng" spc="-200">
                <a:solidFill>
                  <a:srgbClr val="3E372E"/>
                </a:solidFill>
                <a:latin typeface="+mj-ea"/>
              </a:rPr>
              <a:t>로그인</a:t>
            </a:r>
            <a:endParaRPr lang="ko-KR" altLang="ko-KR" sz="2400" u="sng" spc="-200">
              <a:solidFill>
                <a:srgbClr val="3E372E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019300"/>
            <a:ext cx="6786432" cy="6096000"/>
          </a:xfrm>
          <a:prstGeom prst="rect">
            <a:avLst/>
          </a:prstGeom>
        </p:spPr>
      </p:pic>
      <p:cxnSp>
        <p:nvCxnSpPr>
          <p:cNvPr id="9" name="꺾인 연결선 13">
            <a:extLst>
              <a:ext uri="{FF2B5EF4-FFF2-40B4-BE49-F238E27FC236}">
                <a16:creationId xmlns:a16="http://schemas.microsoft.com/office/drawing/2014/main" id="{4987185A-FDAA-5483-1CCB-46ED03957098}"/>
              </a:ext>
            </a:extLst>
          </p:cNvPr>
          <p:cNvCxnSpPr>
            <a:cxnSpLocks/>
          </p:cNvCxnSpPr>
          <p:nvPr/>
        </p:nvCxnSpPr>
        <p:spPr>
          <a:xfrm flipV="1">
            <a:off x="3886200" y="6286500"/>
            <a:ext cx="1471141" cy="1283941"/>
          </a:xfrm>
          <a:prstGeom prst="bentConnector3">
            <a:avLst>
              <a:gd name="adj1" fmla="val -10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5357341" y="6133241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4F8A8E4-B9E3-B3BB-A94A-CF0F0DC77FBB}"/>
              </a:ext>
            </a:extLst>
          </p:cNvPr>
          <p:cNvCxnSpPr>
            <a:cxnSpLocks/>
          </p:cNvCxnSpPr>
          <p:nvPr/>
        </p:nvCxnSpPr>
        <p:spPr>
          <a:xfrm>
            <a:off x="7010400" y="7124700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4F8A8E4-B9E3-B3BB-A94A-CF0F0DC77FBB}"/>
              </a:ext>
            </a:extLst>
          </p:cNvPr>
          <p:cNvCxnSpPr>
            <a:cxnSpLocks/>
          </p:cNvCxnSpPr>
          <p:nvPr/>
        </p:nvCxnSpPr>
        <p:spPr>
          <a:xfrm>
            <a:off x="7010400" y="7658100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7949008" y="700920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931468" y="752190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5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252966"/>
              </p:ext>
            </p:extLst>
          </p:nvPr>
        </p:nvGraphicFramePr>
        <p:xfrm>
          <a:off x="10288932" y="2019300"/>
          <a:ext cx="6131986" cy="6095999"/>
        </p:xfrm>
        <a:graphic>
          <a:graphicData uri="http://schemas.openxmlformats.org/drawingml/2006/table">
            <a:tbl>
              <a:tblPr/>
              <a:tblGrid>
                <a:gridCol w="625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6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871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430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100" b="0" i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로그인</a:t>
                      </a:r>
                      <a:endParaRPr lang="en-US" altLang="ko-KR" sz="1100" b="0" i="1" dirty="0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871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871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185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smtClean="0">
                          <a:latin typeface="+mn-ea"/>
                          <a:ea typeface="+mn-ea"/>
                        </a:rPr>
                        <a:t>아이디 찾기</a:t>
                      </a:r>
                      <a:r>
                        <a:rPr lang="en-US" altLang="ko-KR" sz="150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500" smtClean="0">
                          <a:latin typeface="+mn-ea"/>
                          <a:ea typeface="+mn-ea"/>
                        </a:rPr>
                        <a:t>비밀번호 찾기 클릭 시 페이지 이동</a:t>
                      </a:r>
                      <a:endParaRPr lang="en-US" altLang="ko-KR" sz="15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185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smtClean="0">
                          <a:latin typeface="+mn-ea"/>
                          <a:ea typeface="+mn-ea"/>
                        </a:rPr>
                        <a:t>로그인 버튼 클릭 시 로그인 시도</a:t>
                      </a:r>
                      <a:endParaRPr lang="en-US" altLang="ko-KR" sz="15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185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smtClean="0">
                          <a:latin typeface="+mn-ea"/>
                          <a:ea typeface="+mn-ea"/>
                        </a:rPr>
                        <a:t>회원 가입 버튼 클릭 시 서비스 이용 약관 동의 페이지로 이동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3130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2260600"/>
            <a:ext cx="7188200" cy="665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E372E"/>
                </a:solidFill>
                <a:latin typeface="Pretendard Extra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87500" y="1041400"/>
            <a:ext cx="232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ABB893"/>
                </a:solidFill>
                <a:latin typeface="Pretendard Regular"/>
              </a:rPr>
              <a:t>MIRI COMPANY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76600" y="8585200"/>
            <a:ext cx="7200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-   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해당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항목에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관한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설명을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입력해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주세요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38300" y="8534400"/>
            <a:ext cx="1905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 spc="-100">
                <a:solidFill>
                  <a:srgbClr val="3E372E"/>
                </a:solidFill>
                <a:ea typeface="Pretendard ExtraBold"/>
              </a:rPr>
              <a:t>주요</a:t>
            </a:r>
            <a:r>
              <a:rPr lang="en-US" sz="2600" b="0" i="0" u="none" strike="noStrike" spc="-100">
                <a:solidFill>
                  <a:srgbClr val="3E372E"/>
                </a:solidFill>
                <a:latin typeface="Pretendard ExtraBold"/>
              </a:rPr>
              <a:t> </a:t>
            </a:r>
            <a:r>
              <a:rPr lang="ko-KR" sz="2600" b="0" i="0" u="none" strike="noStrike" spc="-100">
                <a:solidFill>
                  <a:srgbClr val="3E372E"/>
                </a:solidFill>
                <a:ea typeface="Pretendard ExtraBold"/>
              </a:rPr>
              <a:t>전략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76600" y="7848600"/>
            <a:ext cx="7200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-   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해당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항목에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관한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설명을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입력해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주세요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38300" y="7797800"/>
            <a:ext cx="1905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 spc="-100">
                <a:solidFill>
                  <a:srgbClr val="3E372E"/>
                </a:solidFill>
                <a:ea typeface="Pretendard ExtraBold"/>
              </a:rPr>
              <a:t>타겟</a:t>
            </a:r>
            <a:r>
              <a:rPr lang="en-US" sz="2600" b="0" i="0" u="none" strike="noStrike" spc="-100">
                <a:solidFill>
                  <a:srgbClr val="3E372E"/>
                </a:solidFill>
                <a:latin typeface="Pretendard ExtraBold"/>
              </a:rPr>
              <a:t> </a:t>
            </a:r>
            <a:r>
              <a:rPr lang="ko-KR" sz="2600" b="0" i="0" u="none" strike="noStrike" spc="-100">
                <a:solidFill>
                  <a:srgbClr val="3E372E"/>
                </a:solidFill>
                <a:ea typeface="Pretendard ExtraBold"/>
              </a:rPr>
              <a:t>시장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76600" y="7124700"/>
            <a:ext cx="7200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-   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해당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항목에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관한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설명을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입력해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주세요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8300" y="7061200"/>
            <a:ext cx="1905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 spc="-100">
                <a:solidFill>
                  <a:srgbClr val="3E372E"/>
                </a:solidFill>
                <a:ea typeface="Pretendard ExtraBold"/>
              </a:rPr>
              <a:t>서비스</a:t>
            </a:r>
            <a:r>
              <a:rPr lang="en-US" sz="2600" b="0" i="0" u="none" strike="noStrike" spc="-100">
                <a:solidFill>
                  <a:srgbClr val="3E372E"/>
                </a:solidFill>
                <a:latin typeface="Pretendard ExtraBold"/>
              </a:rPr>
              <a:t> </a:t>
            </a:r>
            <a:r>
              <a:rPr lang="ko-KR" sz="2600" b="0" i="0" u="none" strike="noStrike" spc="-100">
                <a:solidFill>
                  <a:srgbClr val="3E372E"/>
                </a:solidFill>
                <a:ea typeface="Pretendard ExtraBold"/>
              </a:rPr>
              <a:t>설명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76600" y="6388100"/>
            <a:ext cx="4419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-   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해당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항목에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관한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설명을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입력해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주세요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38300" y="6337300"/>
            <a:ext cx="1905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 spc="-100">
                <a:solidFill>
                  <a:srgbClr val="3E372E"/>
                </a:solidFill>
                <a:ea typeface="Pretendard ExtraBold"/>
              </a:rPr>
              <a:t>사업</a:t>
            </a:r>
            <a:r>
              <a:rPr lang="en-US" sz="2600" b="0" i="0" u="none" strike="noStrike" spc="-100">
                <a:solidFill>
                  <a:srgbClr val="3E372E"/>
                </a:solidFill>
                <a:latin typeface="Pretendard ExtraBold"/>
              </a:rPr>
              <a:t> </a:t>
            </a:r>
            <a:r>
              <a:rPr lang="ko-KR" sz="2600" b="0" i="0" u="none" strike="noStrike" spc="-100">
                <a:solidFill>
                  <a:srgbClr val="3E372E"/>
                </a:solidFill>
                <a:ea typeface="Pretendard ExtraBold"/>
              </a:rPr>
              <a:t>배경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276600" y="5651500"/>
            <a:ext cx="7200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-   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해당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항목에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관한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설명을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입력해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000" b="0" i="0" u="none" strike="noStrike" spc="-100">
                <a:solidFill>
                  <a:srgbClr val="3E372E"/>
                </a:solidFill>
                <a:ea typeface="Pretendard Regular"/>
              </a:rPr>
              <a:t>주세요</a:t>
            </a:r>
            <a:r>
              <a:rPr lang="en-US" sz="2000" b="0" i="0" u="none" strike="noStrike" spc="-100">
                <a:solidFill>
                  <a:srgbClr val="3E372E"/>
                </a:solidFill>
                <a:latin typeface="Pretendard Regular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38300" y="5600700"/>
            <a:ext cx="1905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 spc="-100">
                <a:solidFill>
                  <a:srgbClr val="3E372E"/>
                </a:solidFill>
                <a:ea typeface="Pretendard ExtraBold"/>
              </a:rPr>
              <a:t>사업</a:t>
            </a:r>
            <a:r>
              <a:rPr lang="en-US" sz="2600" b="0" i="0" u="none" strike="noStrike" spc="-100">
                <a:solidFill>
                  <a:srgbClr val="3E372E"/>
                </a:solidFill>
                <a:latin typeface="Pretendard ExtraBold"/>
              </a:rPr>
              <a:t> </a:t>
            </a:r>
            <a:r>
              <a:rPr lang="ko-KR" sz="2600" b="0" i="0" u="none" strike="noStrike" spc="-100">
                <a:solidFill>
                  <a:srgbClr val="3E372E"/>
                </a:solidFill>
                <a:ea typeface="Pretendard ExtraBold"/>
              </a:rPr>
              <a:t>목적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84300" y="2273300"/>
            <a:ext cx="76454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회사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,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사업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소개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등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전체적인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개요를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작성하는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페이지입니다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기본적인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정보를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공유하기에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적합합니다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0800" y="952500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200" b="0" i="0" u="none" strike="noStrike" spc="-200">
                <a:solidFill>
                  <a:srgbClr val="3E372E"/>
                </a:solidFill>
                <a:ea typeface="Pretendard ExtraBold"/>
              </a:rPr>
              <a:t>사업</a:t>
            </a:r>
            <a:r>
              <a:rPr lang="en-US" sz="7200" b="0" i="0" u="none" strike="noStrike" spc="-200">
                <a:solidFill>
                  <a:srgbClr val="3E372E"/>
                </a:solidFill>
                <a:latin typeface="Pretendard ExtraBold"/>
              </a:rPr>
              <a:t> </a:t>
            </a:r>
            <a:r>
              <a:rPr lang="ko-KR" sz="7200" b="0" i="0" u="none" strike="noStrike" spc="-200">
                <a:solidFill>
                  <a:srgbClr val="3E372E"/>
                </a:solidFill>
                <a:ea typeface="Pretendard ExtraBold"/>
              </a:rPr>
              <a:t>개요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3400" y="5702300"/>
            <a:ext cx="3848100" cy="3225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900" y="5702300"/>
            <a:ext cx="3848100" cy="322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9700" y="6985000"/>
            <a:ext cx="609600" cy="60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2900" y="7200900"/>
            <a:ext cx="190500" cy="19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5100" y="5702300"/>
            <a:ext cx="3848100" cy="321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6985000"/>
            <a:ext cx="609600" cy="60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5100" y="72009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4600" y="5702300"/>
            <a:ext cx="3848100" cy="3213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6972300"/>
            <a:ext cx="609600" cy="60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0000" y="7188200"/>
            <a:ext cx="190500" cy="19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4600" y="2476500"/>
            <a:ext cx="15836900" cy="308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51800" y="3263900"/>
            <a:ext cx="2171700" cy="520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6573500" y="12700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E372E"/>
                </a:solidFill>
                <a:latin typeface="Pretendard ExtraBold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57400" y="1003300"/>
            <a:ext cx="232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B3A593"/>
                </a:solidFill>
                <a:latin typeface="Pretendard Regular"/>
              </a:rPr>
              <a:t>MIRI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20700" y="7213600"/>
            <a:ext cx="38989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해당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항목에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관한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설명을</a:t>
            </a:r>
          </a:p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입력해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주세요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08000" y="6527800"/>
            <a:ext cx="3924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3E372E"/>
                </a:solidFill>
                <a:ea typeface="Pretendard ExtraBold"/>
              </a:rPr>
              <a:t>단계</a:t>
            </a:r>
            <a:r>
              <a:rPr lang="en-US" sz="3000" b="0" i="0" u="none" strike="noStrike" spc="-100">
                <a:solidFill>
                  <a:srgbClr val="3E372E"/>
                </a:solidFill>
                <a:latin typeface="Pretendard ExtraBold"/>
              </a:rPr>
              <a:t>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20200" y="7213600"/>
            <a:ext cx="38989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해당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항목에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관한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설명을</a:t>
            </a:r>
          </a:p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입력해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주세요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66300" y="6527800"/>
            <a:ext cx="2806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3E372E"/>
                </a:solidFill>
                <a:ea typeface="Pretendard ExtraBold"/>
              </a:rPr>
              <a:t>단계</a:t>
            </a:r>
            <a:r>
              <a:rPr lang="en-US" sz="3000" b="0" i="0" u="none" strike="noStrike" spc="-100">
                <a:solidFill>
                  <a:srgbClr val="3E372E"/>
                </a:solidFill>
                <a:latin typeface="Pretendard Extra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19700" y="7213600"/>
            <a:ext cx="38989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해당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항목에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관한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설명을</a:t>
            </a:r>
          </a:p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입력해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주세요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537200" y="6527800"/>
            <a:ext cx="3263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3E372E"/>
                </a:solidFill>
                <a:ea typeface="Pretendard ExtraBold"/>
              </a:rPr>
              <a:t>단계</a:t>
            </a:r>
            <a:r>
              <a:rPr lang="en-US" sz="3000" b="0" i="0" u="none" strike="noStrike" spc="-100">
                <a:solidFill>
                  <a:srgbClr val="3E372E"/>
                </a:solidFill>
                <a:latin typeface="Pretendard ExtraBold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9200" y="7213600"/>
            <a:ext cx="38989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해당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항목에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관한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설명을</a:t>
            </a:r>
          </a:p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입력해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주세요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62100" y="6527800"/>
            <a:ext cx="3213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3E372E"/>
                </a:solidFill>
                <a:ea typeface="Pretendard ExtraBold"/>
              </a:rPr>
              <a:t>단계</a:t>
            </a:r>
            <a:r>
              <a:rPr lang="en-US" sz="3000" b="0" i="0" u="none" strike="noStrike" spc="-100">
                <a:solidFill>
                  <a:srgbClr val="3E372E"/>
                </a:solidFill>
                <a:latin typeface="Pretendard ExtraBold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581400" y="3886200"/>
            <a:ext cx="113665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3E372E"/>
                </a:solidFill>
                <a:ea typeface="Pretendard Light"/>
              </a:rPr>
              <a:t>이곳에</a:t>
            </a:r>
            <a:r>
              <a:rPr lang="en-US" sz="4600" b="0" i="0" u="none" strike="noStrike" spc="-100">
                <a:solidFill>
                  <a:srgbClr val="3E372E"/>
                </a:solidFill>
                <a:latin typeface="Pretendard Light"/>
              </a:rPr>
              <a:t> </a:t>
            </a:r>
            <a:r>
              <a:rPr lang="ko-KR" sz="4600" b="0" i="0" u="none" strike="noStrike" spc="-100">
                <a:solidFill>
                  <a:srgbClr val="3E372E"/>
                </a:solidFill>
                <a:ea typeface="Pretendard Light"/>
              </a:rPr>
              <a:t>사업</a:t>
            </a:r>
            <a:r>
              <a:rPr lang="en-US" sz="4600" b="0" i="0" u="none" strike="noStrike" spc="-100">
                <a:solidFill>
                  <a:srgbClr val="3E372E"/>
                </a:solidFill>
                <a:latin typeface="Pretendard Light"/>
              </a:rPr>
              <a:t> </a:t>
            </a:r>
            <a:r>
              <a:rPr lang="ko-KR" sz="4600" b="0" i="0" u="none" strike="noStrike" spc="-100">
                <a:solidFill>
                  <a:srgbClr val="3E372E"/>
                </a:solidFill>
                <a:ea typeface="Pretendard Light"/>
              </a:rPr>
              <a:t>목표를</a:t>
            </a:r>
            <a:r>
              <a:rPr lang="en-US" sz="4600" b="0" i="0" u="none" strike="noStrike" spc="-100">
                <a:solidFill>
                  <a:srgbClr val="3E372E"/>
                </a:solidFill>
                <a:latin typeface="Pretendard Light"/>
              </a:rPr>
              <a:t> </a:t>
            </a:r>
            <a:r>
              <a:rPr lang="ko-KR" sz="4600" b="0" i="0" u="none" strike="noStrike" spc="-100">
                <a:solidFill>
                  <a:srgbClr val="3E372E"/>
                </a:solidFill>
                <a:ea typeface="Pretendard Light"/>
              </a:rPr>
              <a:t>입력해</a:t>
            </a:r>
            <a:r>
              <a:rPr lang="en-US" sz="4600" b="0" i="0" u="none" strike="noStrike" spc="-100">
                <a:solidFill>
                  <a:srgbClr val="3E372E"/>
                </a:solidFill>
                <a:latin typeface="Pretendard Light"/>
              </a:rPr>
              <a:t> </a:t>
            </a:r>
            <a:r>
              <a:rPr lang="ko-KR" sz="4600" b="0" i="0" u="none" strike="noStrike" spc="-100">
                <a:solidFill>
                  <a:srgbClr val="3E372E"/>
                </a:solidFill>
                <a:ea typeface="Pretendard Light"/>
              </a:rPr>
              <a:t>주세요</a:t>
            </a:r>
            <a:r>
              <a:rPr lang="en-US" sz="4600" b="0" i="0" u="none" strike="noStrike" spc="-100">
                <a:solidFill>
                  <a:srgbClr val="3E372E"/>
                </a:solidFill>
                <a:latin typeface="Pretendard Light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91500" y="3327400"/>
            <a:ext cx="1917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3E372E"/>
                </a:solidFill>
                <a:ea typeface="Pretendard Black"/>
              </a:rPr>
              <a:t>사업</a:t>
            </a:r>
            <a:r>
              <a:rPr lang="en-US" sz="2200" b="0" i="0" u="none" strike="noStrike" spc="-100">
                <a:solidFill>
                  <a:srgbClr val="3E372E"/>
                </a:solidFill>
                <a:latin typeface="Pretendard Black"/>
              </a:rPr>
              <a:t> </a:t>
            </a:r>
            <a:r>
              <a:rPr lang="ko-KR" sz="2200" b="0" i="0" u="none" strike="noStrike" spc="-100">
                <a:solidFill>
                  <a:srgbClr val="3E372E"/>
                </a:solidFill>
                <a:ea typeface="Pretendard Black"/>
              </a:rPr>
              <a:t>목표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20800" y="952500"/>
            <a:ext cx="8851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200" b="0" i="0" u="none" strike="noStrike" spc="-200">
                <a:solidFill>
                  <a:srgbClr val="3E372E"/>
                </a:solidFill>
                <a:ea typeface="Pretendard ExtraBold"/>
              </a:rPr>
              <a:t>세부</a:t>
            </a:r>
            <a:r>
              <a:rPr lang="en-US" sz="7200" b="0" i="0" u="none" strike="noStrike" spc="-200">
                <a:solidFill>
                  <a:srgbClr val="3E372E"/>
                </a:solidFill>
                <a:latin typeface="Pretendard ExtraBold"/>
              </a:rPr>
              <a:t> </a:t>
            </a:r>
            <a:r>
              <a:rPr lang="ko-KR" sz="7200" b="0" i="0" u="none" strike="noStrike" spc="-200">
                <a:solidFill>
                  <a:srgbClr val="3E372E"/>
                </a:solidFill>
                <a:ea typeface="Pretendard ExtraBold"/>
              </a:rPr>
              <a:t>사업</a:t>
            </a:r>
            <a:r>
              <a:rPr lang="en-US" sz="7200" b="0" i="0" u="none" strike="noStrike" spc="-200">
                <a:solidFill>
                  <a:srgbClr val="3E372E"/>
                </a:solidFill>
                <a:latin typeface="Pretendard ExtraBold"/>
              </a:rPr>
              <a:t> </a:t>
            </a:r>
            <a:r>
              <a:rPr lang="ko-KR" sz="7200" b="0" i="0" u="none" strike="noStrike" spc="-200">
                <a:solidFill>
                  <a:srgbClr val="3E372E"/>
                </a:solidFill>
                <a:ea typeface="Pretendard ExtraBold"/>
              </a:rPr>
              <a:t>전략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900" y="3530600"/>
            <a:ext cx="5181600" cy="538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5900" y="4279900"/>
            <a:ext cx="647700" cy="647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600" y="3530600"/>
            <a:ext cx="5181600" cy="538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4279900"/>
            <a:ext cx="647700" cy="647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3530600"/>
            <a:ext cx="5181600" cy="538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700" y="4267200"/>
            <a:ext cx="647700" cy="647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573500" y="12700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E372E"/>
                </a:solidFill>
                <a:latin typeface="Pretendard ExtraBold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57400" y="1003300"/>
            <a:ext cx="232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B3A593"/>
                </a:solidFill>
                <a:latin typeface="Pretendard Regular"/>
              </a:rPr>
              <a:t>MIRI 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74500" y="6464300"/>
            <a:ext cx="52451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해당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키워드에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관한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설명을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입력해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보세요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구체적인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예시나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수치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등을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활용해</a:t>
            </a:r>
          </a:p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신뢰도를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높여보세요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해당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성과의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배경을</a:t>
            </a:r>
          </a:p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작성해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주셔도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좋습니다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.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74500" y="5054600"/>
            <a:ext cx="52578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400" b="0" i="0" u="none" strike="noStrike" spc="-100">
                <a:solidFill>
                  <a:srgbClr val="3E372E"/>
                </a:solidFill>
                <a:ea typeface="Pretendard ExtraBold"/>
              </a:rPr>
              <a:t>시장점유율</a:t>
            </a:r>
          </a:p>
          <a:p>
            <a:pPr lvl="0" algn="ctr">
              <a:lnSpc>
                <a:spcPct val="99600"/>
              </a:lnSpc>
            </a:pPr>
            <a:r>
              <a:rPr lang="en-US" sz="3400" b="0" i="0" u="none" strike="noStrike" spc="-100">
                <a:solidFill>
                  <a:srgbClr val="3E372E"/>
                </a:solidFill>
                <a:latin typeface="Pretendard ExtraBold"/>
              </a:rPr>
              <a:t>700% </a:t>
            </a:r>
            <a:r>
              <a:rPr lang="ko-KR" sz="3400" b="0" i="0" u="none" strike="noStrike" spc="-100">
                <a:solidFill>
                  <a:srgbClr val="3E372E"/>
                </a:solidFill>
                <a:ea typeface="Pretendard ExtraBold"/>
              </a:rPr>
              <a:t>확보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40500" y="6464300"/>
            <a:ext cx="52070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해당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키워드에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관한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설명을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입력해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보세요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구체적인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예시나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수치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등을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활용해</a:t>
            </a:r>
          </a:p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신뢰도를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높여보세요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해당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성과의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배경을</a:t>
            </a:r>
          </a:p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작성해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주셔도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좋습니다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.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53200" y="5041900"/>
            <a:ext cx="5257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400" b="0" i="0" u="none" strike="noStrike" spc="-100">
                <a:solidFill>
                  <a:srgbClr val="3E372E"/>
                </a:solidFill>
                <a:ea typeface="Pretendard ExtraBold"/>
              </a:rPr>
              <a:t>신규고객</a:t>
            </a:r>
          </a:p>
          <a:p>
            <a:pPr lvl="0" algn="ctr">
              <a:lnSpc>
                <a:spcPct val="99600"/>
              </a:lnSpc>
            </a:pPr>
            <a:r>
              <a:rPr lang="en-US" sz="3400" b="0" i="0" u="none" strike="noStrike" spc="-100">
                <a:solidFill>
                  <a:srgbClr val="3E372E"/>
                </a:solidFill>
                <a:latin typeface="Pretendard ExtraBold"/>
              </a:rPr>
              <a:t>10</a:t>
            </a:r>
            <a:r>
              <a:rPr lang="ko-KR" sz="3400" b="0" i="0" u="none" strike="noStrike" spc="-100">
                <a:solidFill>
                  <a:srgbClr val="3E372E"/>
                </a:solidFill>
                <a:ea typeface="Pretendard ExtraBold"/>
              </a:rPr>
              <a:t>만</a:t>
            </a:r>
            <a:r>
              <a:rPr lang="en-US" sz="3400" b="0" i="0" u="none" strike="noStrike" spc="-100">
                <a:solidFill>
                  <a:srgbClr val="3E372E"/>
                </a:solidFill>
                <a:latin typeface="Pretendard ExtraBold"/>
              </a:rPr>
              <a:t> </a:t>
            </a:r>
            <a:r>
              <a:rPr lang="ko-KR" sz="3400" b="0" i="0" u="none" strike="noStrike" spc="-100">
                <a:solidFill>
                  <a:srgbClr val="3E372E"/>
                </a:solidFill>
                <a:ea typeface="Pretendard ExtraBold"/>
              </a:rPr>
              <a:t>명</a:t>
            </a:r>
            <a:r>
              <a:rPr lang="en-US" sz="3400" b="0" i="0" u="none" strike="noStrike" spc="-100">
                <a:solidFill>
                  <a:srgbClr val="3E372E"/>
                </a:solidFill>
                <a:latin typeface="Pretendard ExtraBold"/>
              </a:rPr>
              <a:t> </a:t>
            </a:r>
            <a:r>
              <a:rPr lang="ko-KR" sz="3400" b="0" i="0" u="none" strike="noStrike" spc="-100">
                <a:solidFill>
                  <a:srgbClr val="3E372E"/>
                </a:solidFill>
                <a:ea typeface="Pretendard ExtraBold"/>
              </a:rPr>
              <a:t>유치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9200" y="6464300"/>
            <a:ext cx="51816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해당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키워드에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관한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설명을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입력해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보세요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구체적인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예시나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수치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등을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활용해</a:t>
            </a:r>
          </a:p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신뢰도를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높여보세요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해당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성과의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배경을</a:t>
            </a:r>
          </a:p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작성해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주셔도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좋습니다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.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6500" y="5041900"/>
            <a:ext cx="52832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400" b="0" i="0" u="none" strike="noStrike" spc="-100">
                <a:solidFill>
                  <a:srgbClr val="3E372E"/>
                </a:solidFill>
                <a:ea typeface="Pretendard ExtraBold"/>
              </a:rPr>
              <a:t>연매출</a:t>
            </a:r>
          </a:p>
          <a:p>
            <a:pPr lvl="0" algn="ctr">
              <a:lnSpc>
                <a:spcPct val="99600"/>
              </a:lnSpc>
            </a:pPr>
            <a:r>
              <a:rPr lang="en-US" sz="3400" b="0" i="0" u="none" strike="noStrike" spc="-100">
                <a:solidFill>
                  <a:srgbClr val="3E372E"/>
                </a:solidFill>
                <a:latin typeface="Pretendard ExtraBold"/>
              </a:rPr>
              <a:t>100</a:t>
            </a:r>
            <a:r>
              <a:rPr lang="ko-KR" sz="3400" b="0" i="0" u="none" strike="noStrike" spc="-100">
                <a:solidFill>
                  <a:srgbClr val="3E372E"/>
                </a:solidFill>
                <a:ea typeface="Pretendard ExtraBold"/>
              </a:rPr>
              <a:t>억</a:t>
            </a:r>
            <a:r>
              <a:rPr lang="en-US" sz="3400" b="0" i="0" u="none" strike="noStrike" spc="-100">
                <a:solidFill>
                  <a:srgbClr val="3E372E"/>
                </a:solidFill>
                <a:latin typeface="Pretendard ExtraBold"/>
              </a:rPr>
              <a:t> </a:t>
            </a:r>
            <a:r>
              <a:rPr lang="ko-KR" sz="3400" b="0" i="0" u="none" strike="noStrike" spc="-100">
                <a:solidFill>
                  <a:srgbClr val="3E372E"/>
                </a:solidFill>
                <a:ea typeface="Pretendard ExtraBold"/>
              </a:rPr>
              <a:t>원</a:t>
            </a:r>
            <a:r>
              <a:rPr lang="en-US" sz="3400" b="0" i="0" u="none" strike="noStrike" spc="-100">
                <a:solidFill>
                  <a:srgbClr val="3E372E"/>
                </a:solidFill>
                <a:latin typeface="Pretendard ExtraBold"/>
              </a:rPr>
              <a:t> </a:t>
            </a:r>
            <a:r>
              <a:rPr lang="ko-KR" sz="3400" b="0" i="0" u="none" strike="noStrike" spc="-100">
                <a:solidFill>
                  <a:srgbClr val="3E372E"/>
                </a:solidFill>
                <a:ea typeface="Pretendard ExtraBold"/>
              </a:rPr>
              <a:t>돌파</a:t>
            </a:r>
            <a:r>
              <a:rPr lang="en-US" sz="3400" b="0" i="0" u="none" strike="noStrike" spc="-100">
                <a:solidFill>
                  <a:srgbClr val="3E372E"/>
                </a:solidFill>
                <a:latin typeface="Pretendard ExtraBold"/>
              </a:rPr>
              <a:t>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4300" y="2273300"/>
            <a:ext cx="76454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회사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,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사업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소개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등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전체적인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개요를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작성하는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페이지입니다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기본적인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정보를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공유하기에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적합합니다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0800" y="952500"/>
            <a:ext cx="8851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200" b="0" i="0" u="none" strike="noStrike" spc="-200">
                <a:solidFill>
                  <a:srgbClr val="3E372E"/>
                </a:solidFill>
                <a:ea typeface="Pretendard ExtraBold"/>
              </a:rPr>
              <a:t>주요</a:t>
            </a:r>
            <a:r>
              <a:rPr lang="en-US" sz="7200" b="0" i="0" u="none" strike="noStrike" spc="-200">
                <a:solidFill>
                  <a:srgbClr val="3E372E"/>
                </a:solidFill>
                <a:latin typeface="Pretendard ExtraBold"/>
              </a:rPr>
              <a:t> </a:t>
            </a:r>
            <a:r>
              <a:rPr lang="ko-KR" sz="7200" b="0" i="0" u="none" strike="noStrike" spc="-200">
                <a:solidFill>
                  <a:srgbClr val="3E372E"/>
                </a:solidFill>
                <a:ea typeface="Pretendard ExtraBold"/>
              </a:rPr>
              <a:t>성과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6573500" y="12700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E372E"/>
                </a:solidFill>
                <a:latin typeface="Pretendard ExtraBold"/>
              </a:rPr>
              <a:t>05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757400" y="1003300"/>
            <a:ext cx="232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B3A593"/>
                </a:solidFill>
                <a:latin typeface="Pretendard Regular"/>
              </a:rPr>
              <a:t>MIRI COMPANY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257300" y="3162300"/>
          <a:ext cx="15811500" cy="5715000"/>
        </p:xfrm>
        <a:graphic>
          <a:graphicData uri="http://schemas.openxmlformats.org/drawingml/2006/table">
            <a:tbl>
              <a:tblPr/>
              <a:tblGrid>
                <a:gridCol w="316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FC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1F1F1F"/>
                          </a:solidFill>
                          <a:latin typeface="Pretendard ExtraBold"/>
                        </a:rPr>
                        <a:t>1Q</a:t>
                      </a:r>
                      <a:endParaRPr lang="en-US" sz="1100"/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FC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1F1F1F"/>
                          </a:solidFill>
                          <a:latin typeface="Pretendard ExtraBold"/>
                        </a:rPr>
                        <a:t>2Q</a:t>
                      </a:r>
                      <a:endParaRPr lang="en-US" sz="1100"/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FC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1F1F1F"/>
                          </a:solidFill>
                          <a:latin typeface="Pretendard ExtraBold"/>
                        </a:rPr>
                        <a:t>3Q</a:t>
                      </a:r>
                      <a:endParaRPr lang="en-US" sz="1100"/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FC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1F1F1F"/>
                          </a:solidFill>
                          <a:latin typeface="Pretendard ExtraBold"/>
                        </a:rPr>
                        <a:t>4Q</a:t>
                      </a:r>
                      <a:endParaRPr lang="en-US" sz="1100"/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73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1F1F1F"/>
                          </a:solidFill>
                          <a:ea typeface="Pretendard ExtraBold"/>
                        </a:rPr>
                        <a:t>키워드</a:t>
                      </a:r>
                      <a:r>
                        <a:rPr lang="en-US" sz="1800" b="0" i="0" u="none" strike="noStrike">
                          <a:solidFill>
                            <a:srgbClr val="1F1F1F"/>
                          </a:solidFill>
                          <a:latin typeface="Pretendard ExtraBold"/>
                        </a:rPr>
                        <a:t>1</a:t>
                      </a:r>
                      <a:endParaRPr lang="en-US" sz="1100"/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BC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1F1F1F"/>
                          </a:solidFill>
                          <a:ea typeface="Pretendard Regular"/>
                        </a:rPr>
                        <a:t>내용을</a:t>
                      </a:r>
                      <a:r>
                        <a:rPr lang="en-US" sz="1800" b="0" i="0" u="none" strike="noStrike">
                          <a:solidFill>
                            <a:srgbClr val="1F1F1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1F1F1F"/>
                          </a:solidFill>
                          <a:ea typeface="Pretendard Regular"/>
                        </a:rPr>
                        <a:t>입력해주세요</a:t>
                      </a:r>
                      <a:endParaRPr lang="en-US" sz="1100"/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5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5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5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73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1F1F1F"/>
                          </a:solidFill>
                          <a:ea typeface="Pretendard ExtraBold"/>
                        </a:rPr>
                        <a:t>키워드</a:t>
                      </a:r>
                      <a:r>
                        <a:rPr lang="en-US" sz="1800" b="0" i="0" u="none" strike="noStrike">
                          <a:solidFill>
                            <a:srgbClr val="1F1F1F"/>
                          </a:solidFill>
                          <a:latin typeface="Pretendard ExtraBold"/>
                        </a:rPr>
                        <a:t>2</a:t>
                      </a:r>
                      <a:endParaRPr lang="en-US" sz="1100"/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BC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BE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BE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BE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B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73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1F1F1F"/>
                          </a:solidFill>
                          <a:ea typeface="Pretendard ExtraBold"/>
                        </a:rPr>
                        <a:t>키워드</a:t>
                      </a:r>
                      <a:r>
                        <a:rPr lang="en-US" sz="1800" b="0" i="0" u="none" strike="noStrike">
                          <a:solidFill>
                            <a:srgbClr val="1F1F1F"/>
                          </a:solidFill>
                          <a:latin typeface="Pretendard ExtraBold"/>
                        </a:rPr>
                        <a:t>3</a:t>
                      </a:r>
                      <a:endParaRPr lang="en-US" sz="1100"/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BC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5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5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5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73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1F1F1F"/>
                          </a:solidFill>
                          <a:ea typeface="Pretendard ExtraBold"/>
                        </a:rPr>
                        <a:t>키워드</a:t>
                      </a:r>
                      <a:r>
                        <a:rPr lang="en-US" sz="1800" b="0" i="0" u="none" strike="noStrike">
                          <a:solidFill>
                            <a:srgbClr val="1F1F1F"/>
                          </a:solidFill>
                          <a:latin typeface="Pretendard ExtraBold"/>
                        </a:rPr>
                        <a:t>4</a:t>
                      </a:r>
                      <a:endParaRPr lang="en-US" sz="1100"/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BC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BE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BE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BE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06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B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384300" y="2324100"/>
            <a:ext cx="764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이곳에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표에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담긴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데이터가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나타내는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바를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요약해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주세요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0800" y="952500"/>
            <a:ext cx="8851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200" b="0" i="0" u="none" strike="noStrike" spc="-200">
                <a:solidFill>
                  <a:srgbClr val="3E372E"/>
                </a:solidFill>
                <a:ea typeface="Pretendard ExtraBold"/>
              </a:rPr>
              <a:t>데이터</a:t>
            </a:r>
            <a:r>
              <a:rPr lang="en-US" sz="7200" b="0" i="0" u="none" strike="noStrike" spc="-200">
                <a:solidFill>
                  <a:srgbClr val="3E372E"/>
                </a:solidFill>
                <a:latin typeface="Pretendard ExtraBold"/>
              </a:rPr>
              <a:t> </a:t>
            </a:r>
            <a:r>
              <a:rPr lang="ko-KR" sz="7200" b="0" i="0" u="none" strike="noStrike" spc="-200">
                <a:solidFill>
                  <a:srgbClr val="3E372E"/>
                </a:solidFill>
                <a:ea typeface="Pretendard ExtraBold"/>
              </a:rPr>
              <a:t>분석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3400" y="2501900"/>
            <a:ext cx="3848100" cy="642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0" y="4064000"/>
            <a:ext cx="1104900" cy="110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00" y="2489200"/>
            <a:ext cx="3848100" cy="642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0200" y="4076700"/>
            <a:ext cx="1130300" cy="105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5100" y="2489200"/>
            <a:ext cx="3848100" cy="642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2600" y="4165600"/>
            <a:ext cx="825500" cy="83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4600" y="2476500"/>
            <a:ext cx="3848100" cy="642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8600" y="4216400"/>
            <a:ext cx="800100" cy="685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573500" y="12700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smtClean="0">
                <a:solidFill>
                  <a:srgbClr val="3E372E"/>
                </a:solidFill>
                <a:latin typeface="Pretendard ExtraBold"/>
              </a:rPr>
              <a:t>01</a:t>
            </a:r>
            <a:endParaRPr lang="en-US" sz="1800" b="0" i="0" u="none" strike="noStrike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220700" y="6007100"/>
            <a:ext cx="38989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해당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항목에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관한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설명을</a:t>
            </a:r>
          </a:p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입력해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주세요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08000" y="5283200"/>
            <a:ext cx="39370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400" b="0" i="0" u="none" strike="noStrike" spc="-100">
                <a:solidFill>
                  <a:srgbClr val="3E372E"/>
                </a:solidFill>
                <a:ea typeface="Pretendard ExtraBold"/>
              </a:rPr>
              <a:t>인사</a:t>
            </a:r>
            <a:r>
              <a:rPr lang="en-US" sz="3400" b="0" i="0" u="none" strike="noStrike" spc="-100">
                <a:solidFill>
                  <a:srgbClr val="3E372E"/>
                </a:solidFill>
                <a:latin typeface="Pretendard ExtraBold"/>
              </a:rPr>
              <a:t> </a:t>
            </a:r>
            <a:r>
              <a:rPr lang="ko-KR" sz="3400" b="0" i="0" u="none" strike="noStrike" spc="-100">
                <a:solidFill>
                  <a:srgbClr val="3E372E"/>
                </a:solidFill>
                <a:ea typeface="Pretendard ExtraBold"/>
              </a:rPr>
              <a:t>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20200" y="6007100"/>
            <a:ext cx="38989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해당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항목에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관한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설명을</a:t>
            </a:r>
          </a:p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입력해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주세요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07500" y="5283200"/>
            <a:ext cx="39370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400" b="0" i="0" u="none" strike="noStrike" spc="-100">
                <a:solidFill>
                  <a:srgbClr val="3E372E"/>
                </a:solidFill>
                <a:ea typeface="Pretendard ExtraBold"/>
              </a:rPr>
              <a:t>재무</a:t>
            </a:r>
            <a:r>
              <a:rPr lang="en-US" sz="3400" b="0" i="0" u="none" strike="noStrike" spc="-100">
                <a:solidFill>
                  <a:srgbClr val="3E372E"/>
                </a:solidFill>
                <a:latin typeface="Pretendard ExtraBold"/>
              </a:rPr>
              <a:t> </a:t>
            </a:r>
            <a:r>
              <a:rPr lang="ko-KR" sz="3400" b="0" i="0" u="none" strike="noStrike" spc="-100">
                <a:solidFill>
                  <a:srgbClr val="3E372E"/>
                </a:solidFill>
                <a:ea typeface="Pretendard ExtraBold"/>
              </a:rPr>
              <a:t>관리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19700" y="6007100"/>
            <a:ext cx="38989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해당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항목에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관한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설명을</a:t>
            </a:r>
          </a:p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입력해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주세요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07000" y="5270500"/>
            <a:ext cx="39370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400" b="0" i="0" u="none" strike="noStrike" spc="-100">
                <a:solidFill>
                  <a:srgbClr val="3E372E"/>
                </a:solidFill>
                <a:ea typeface="Pretendard ExtraBold"/>
              </a:rPr>
              <a:t>운영</a:t>
            </a:r>
            <a:r>
              <a:rPr lang="en-US" sz="3400" b="0" i="0" u="none" strike="noStrike" spc="-100">
                <a:solidFill>
                  <a:srgbClr val="3E372E"/>
                </a:solidFill>
                <a:latin typeface="Pretendard ExtraBold"/>
              </a:rPr>
              <a:t> </a:t>
            </a:r>
            <a:r>
              <a:rPr lang="ko-KR" sz="3400" b="0" i="0" u="none" strike="noStrike" spc="-100">
                <a:solidFill>
                  <a:srgbClr val="3E372E"/>
                </a:solidFill>
                <a:ea typeface="Pretendard ExtraBold"/>
              </a:rPr>
              <a:t>관리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9200" y="5994400"/>
            <a:ext cx="38989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해당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항목에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관한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설명을</a:t>
            </a:r>
          </a:p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입력해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주세요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6500" y="5270500"/>
            <a:ext cx="39370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400" b="0" i="0" u="none" strike="noStrike" spc="-100">
                <a:solidFill>
                  <a:srgbClr val="3E372E"/>
                </a:solidFill>
                <a:ea typeface="Pretendard ExtraBold"/>
              </a:rPr>
              <a:t>마케팅</a:t>
            </a:r>
            <a:r>
              <a:rPr lang="en-US" sz="3400" b="0" i="0" u="none" strike="noStrike" spc="-100">
                <a:solidFill>
                  <a:srgbClr val="3E372E"/>
                </a:solidFill>
                <a:latin typeface="Pretendard ExtraBold"/>
              </a:rPr>
              <a:t> </a:t>
            </a:r>
            <a:r>
              <a:rPr lang="ko-KR" sz="3400" b="0" i="0" u="none" strike="noStrike" spc="-100">
                <a:solidFill>
                  <a:srgbClr val="3E372E"/>
                </a:solidFill>
                <a:ea typeface="Pretendard ExtraBold"/>
              </a:rPr>
              <a:t>및</a:t>
            </a:r>
            <a:r>
              <a:rPr lang="en-US" sz="3400" b="0" i="0" u="none" strike="noStrike" spc="-100">
                <a:solidFill>
                  <a:srgbClr val="3E372E"/>
                </a:solidFill>
                <a:latin typeface="Pretendard ExtraBold"/>
              </a:rPr>
              <a:t> </a:t>
            </a:r>
            <a:r>
              <a:rPr lang="ko-KR" sz="3400" b="0" i="0" u="none" strike="noStrike" spc="-100">
                <a:solidFill>
                  <a:srgbClr val="3E372E"/>
                </a:solidFill>
                <a:ea typeface="Pretendard ExtraBold"/>
              </a:rPr>
              <a:t>판매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0800" y="952500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sng" spc="-200" smtClean="0">
                <a:solidFill>
                  <a:srgbClr val="3E372E"/>
                </a:solidFill>
                <a:latin typeface="+mj-ea"/>
                <a:ea typeface="+mj-ea"/>
              </a:rPr>
              <a:t>프로젝트 주제 및 선정 배경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4499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300" y="3530600"/>
            <a:ext cx="7810500" cy="538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6172200"/>
            <a:ext cx="5715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4300" y="4165600"/>
            <a:ext cx="838200" cy="762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3530600"/>
            <a:ext cx="7810500" cy="538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1400" y="6172200"/>
            <a:ext cx="5715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1200" y="3937000"/>
            <a:ext cx="1257300" cy="1257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7900" y="5702300"/>
            <a:ext cx="1079500" cy="1079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6200" y="6083300"/>
            <a:ext cx="342900" cy="330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573500" y="12700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E372E"/>
                </a:solidFill>
                <a:latin typeface="Pretendard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57400" y="1003300"/>
            <a:ext cx="2324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B3A593"/>
                </a:solidFill>
                <a:latin typeface="Pretendard Regular"/>
              </a:rPr>
              <a:t>MIRI COMPANY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45600" y="6515100"/>
            <a:ext cx="78613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원인과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그에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따른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결과를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입력해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주세요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현상이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발생하게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된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원인을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입력해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주세요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원인으로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인한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결과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,</a:t>
            </a:r>
          </a:p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영향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등을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입력해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주세요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07500" y="5143500"/>
            <a:ext cx="79248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400" b="0" i="0" u="none" strike="noStrike" spc="-100">
                <a:solidFill>
                  <a:srgbClr val="3E372E"/>
                </a:solidFill>
                <a:ea typeface="Pretendard ExtraBold"/>
              </a:rPr>
              <a:t>결과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9200" y="6515100"/>
            <a:ext cx="78740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원인과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그에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따른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결과를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입력해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주세요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현상이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발생하게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된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원인을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입력해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주세요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원인으로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인한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결과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,</a:t>
            </a:r>
          </a:p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영향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등을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입력해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 spc="-100">
                <a:solidFill>
                  <a:srgbClr val="3E372E">
                    <a:alpha val="80000"/>
                  </a:srgbClr>
                </a:solidFill>
                <a:ea typeface="Pretendard Regular"/>
              </a:rPr>
              <a:t>주세요</a:t>
            </a:r>
            <a:r>
              <a:rPr lang="en-US" sz="2200" b="0" i="0" u="none" strike="noStrike" spc="-100">
                <a:solidFill>
                  <a:srgbClr val="3E372E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3800" y="5143500"/>
            <a:ext cx="7912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400" b="0" i="0" u="none" strike="noStrike" spc="-100">
                <a:solidFill>
                  <a:srgbClr val="3E372E"/>
                </a:solidFill>
                <a:ea typeface="Pretendard ExtraBold"/>
              </a:rPr>
              <a:t>원인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4300" y="2273300"/>
            <a:ext cx="76454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인과관계를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설명하는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페이지입니다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.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이곳에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원인과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결과를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이해하기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위한</a:t>
            </a:r>
          </a:p>
          <a:p>
            <a:pPr lvl="0" algn="l">
              <a:lnSpc>
                <a:spcPct val="124499"/>
              </a:lnSpc>
            </a:pP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설명을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E372E"/>
                </a:solidFill>
                <a:ea typeface="Pretendard Regular"/>
              </a:rPr>
              <a:t>적어주세요</a:t>
            </a:r>
            <a:r>
              <a:rPr lang="en-US" sz="2100" b="0" i="0" u="none" strike="noStrike" spc="-100">
                <a:solidFill>
                  <a:srgbClr val="3E372E"/>
                </a:solidFill>
                <a:latin typeface="Pretendard Regular"/>
              </a:rPr>
              <a:t>.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0800" y="952500"/>
            <a:ext cx="8851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200" b="0" i="0" u="none" strike="noStrike" spc="-200">
                <a:solidFill>
                  <a:srgbClr val="3E372E"/>
                </a:solidFill>
                <a:ea typeface="Pretendard ExtraBold"/>
              </a:rPr>
              <a:t>결론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0138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0223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530600" y="5189236"/>
            <a:ext cx="62230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10223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-889923" y="4254500"/>
            <a:ext cx="89154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0" b="0" i="0" u="none" strike="noStrike">
                <a:solidFill>
                  <a:srgbClr val="A3C469"/>
                </a:solidFill>
                <a:latin typeface="Pretendard ExtraBold"/>
              </a:rPr>
              <a:t> </a:t>
            </a:r>
            <a:r>
              <a:rPr lang="ko-KR" sz="10000" b="0" i="0" u="none" strike="noStrike">
                <a:solidFill>
                  <a:srgbClr val="A3C469"/>
                </a:solidFill>
                <a:ea typeface="Pretendard ExtraBold"/>
              </a:rPr>
              <a:t>목차</a:t>
            </a:r>
          </a:p>
        </p:txBody>
      </p:sp>
      <p:sp>
        <p:nvSpPr>
          <p:cNvPr id="31" name="막힌 원호 30"/>
          <p:cNvSpPr/>
          <p:nvPr/>
        </p:nvSpPr>
        <p:spPr>
          <a:xfrm>
            <a:off x="2820334" y="2320767"/>
            <a:ext cx="5295726" cy="5295726"/>
          </a:xfrm>
          <a:prstGeom prst="blockArc">
            <a:avLst>
              <a:gd name="adj1" fmla="val 18900000"/>
              <a:gd name="adj2" fmla="val 2700000"/>
              <a:gd name="adj3" fmla="val 408"/>
            </a:avLst>
          </a:prstGeom>
        </p:spPr>
        <p:style>
          <a:lnRef idx="2">
            <a:schemeClr val="dk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dk1">
              <a:hueOff val="0"/>
              <a:satOff val="0"/>
              <a:lumOff val="0"/>
              <a:alphaOff val="0"/>
            </a:schemeClr>
          </a:fillRef>
          <a:effectRef idx="0">
            <a:schemeClr val="dk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자유형 31"/>
          <p:cNvSpPr/>
          <p:nvPr/>
        </p:nvSpPr>
        <p:spPr>
          <a:xfrm>
            <a:off x="7807248" y="3293309"/>
            <a:ext cx="9632931" cy="485368"/>
          </a:xfrm>
          <a:custGeom>
            <a:avLst/>
            <a:gdLst>
              <a:gd name="connsiteX0" fmla="*/ 0 w 9632931"/>
              <a:gd name="connsiteY0" fmla="*/ 0 h 491686"/>
              <a:gd name="connsiteX1" fmla="*/ 9632931 w 9632931"/>
              <a:gd name="connsiteY1" fmla="*/ 0 h 491686"/>
              <a:gd name="connsiteX2" fmla="*/ 9632931 w 9632931"/>
              <a:gd name="connsiteY2" fmla="*/ 491686 h 491686"/>
              <a:gd name="connsiteX3" fmla="*/ 0 w 9632931"/>
              <a:gd name="connsiteY3" fmla="*/ 491686 h 491686"/>
              <a:gd name="connsiteX4" fmla="*/ 0 w 9632931"/>
              <a:gd name="connsiteY4" fmla="*/ 0 h 4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32931" h="491686">
                <a:moveTo>
                  <a:pt x="0" y="0"/>
                </a:moveTo>
                <a:lnTo>
                  <a:pt x="9632931" y="0"/>
                </a:lnTo>
                <a:lnTo>
                  <a:pt x="9632931" y="491686"/>
                </a:lnTo>
                <a:lnTo>
                  <a:pt x="0" y="4916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90276" tIns="48260" rIns="48260" bIns="48260" numCol="1" spcCol="1270" anchor="ctr" anchorCtr="0">
            <a:noAutofit/>
          </a:bodyPr>
          <a:lstStyle/>
          <a:p>
            <a:pPr lvl="0" algn="l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900" kern="1200" smtClean="0"/>
              <a:t>프로젝트 </a:t>
            </a:r>
            <a:r>
              <a:rPr lang="ko-KR" altLang="en-US" sz="1900" kern="1200" smtClean="0"/>
              <a:t>개요</a:t>
            </a:r>
            <a:r>
              <a:rPr lang="en-US" altLang="ko-KR" sz="1900" kern="1200" smtClean="0"/>
              <a:t>/</a:t>
            </a:r>
            <a:r>
              <a:rPr lang="ko-KR" altLang="en-US" sz="1900" kern="1200" smtClean="0"/>
              <a:t>설명</a:t>
            </a:r>
            <a:endParaRPr lang="ko-KR" altLang="en-US" sz="1900" kern="1200" dirty="0"/>
          </a:p>
        </p:txBody>
      </p:sp>
      <p:sp>
        <p:nvSpPr>
          <p:cNvPr id="47" name="타원 46"/>
          <p:cNvSpPr/>
          <p:nvPr/>
        </p:nvSpPr>
        <p:spPr>
          <a:xfrm>
            <a:off x="7341527" y="3276145"/>
            <a:ext cx="614608" cy="519696"/>
          </a:xfrm>
          <a:prstGeom prst="ellipse">
            <a:avLst/>
          </a:prstGeom>
        </p:spPr>
        <p:style>
          <a:lnRef idx="2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altLang="ko-KR" smtClean="0"/>
              <a:t>1</a:t>
            </a:r>
            <a:endParaRPr lang="ko-KR" altLang="en-US" dirty="0"/>
          </a:p>
        </p:txBody>
      </p:sp>
      <p:sp>
        <p:nvSpPr>
          <p:cNvPr id="53" name="자유형 52"/>
          <p:cNvSpPr/>
          <p:nvPr/>
        </p:nvSpPr>
        <p:spPr>
          <a:xfrm>
            <a:off x="8100760" y="3939274"/>
            <a:ext cx="9339419" cy="509659"/>
          </a:xfrm>
          <a:custGeom>
            <a:avLst/>
            <a:gdLst>
              <a:gd name="connsiteX0" fmla="*/ 0 w 9632931"/>
              <a:gd name="connsiteY0" fmla="*/ 0 h 491686"/>
              <a:gd name="connsiteX1" fmla="*/ 9632931 w 9632931"/>
              <a:gd name="connsiteY1" fmla="*/ 0 h 491686"/>
              <a:gd name="connsiteX2" fmla="*/ 9632931 w 9632931"/>
              <a:gd name="connsiteY2" fmla="*/ 491686 h 491686"/>
              <a:gd name="connsiteX3" fmla="*/ 0 w 9632931"/>
              <a:gd name="connsiteY3" fmla="*/ 491686 h 491686"/>
              <a:gd name="connsiteX4" fmla="*/ 0 w 9632931"/>
              <a:gd name="connsiteY4" fmla="*/ 0 h 4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32931" h="491686">
                <a:moveTo>
                  <a:pt x="0" y="0"/>
                </a:moveTo>
                <a:lnTo>
                  <a:pt x="9632931" y="0"/>
                </a:lnTo>
                <a:lnTo>
                  <a:pt x="9632931" y="491686"/>
                </a:lnTo>
                <a:lnTo>
                  <a:pt x="0" y="4916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90276" tIns="48260" rIns="48260" bIns="48260" numCol="1" spcCol="1270" anchor="ctr" anchorCtr="0">
            <a:noAutofit/>
          </a:bodyPr>
          <a:lstStyle/>
          <a:p>
            <a:pPr lvl="0" algn="l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900" kern="1200" smtClean="0"/>
              <a:t>프로젝트 </a:t>
            </a:r>
            <a:r>
              <a:rPr lang="ko-KR" altLang="en-US" sz="1900" kern="1200" smtClean="0"/>
              <a:t>팀 구성 및 역할</a:t>
            </a:r>
            <a:endParaRPr lang="ko-KR" altLang="en-US" sz="1900" kern="1200" dirty="0"/>
          </a:p>
        </p:txBody>
      </p:sp>
      <p:sp>
        <p:nvSpPr>
          <p:cNvPr id="48" name="타원 47"/>
          <p:cNvSpPr/>
          <p:nvPr/>
        </p:nvSpPr>
        <p:spPr>
          <a:xfrm>
            <a:off x="7648831" y="3929238"/>
            <a:ext cx="614608" cy="519696"/>
          </a:xfrm>
          <a:prstGeom prst="ellipse">
            <a:avLst/>
          </a:prstGeom>
        </p:spPr>
        <p:style>
          <a:lnRef idx="2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altLang="ko-KR" smtClean="0"/>
              <a:t>2</a:t>
            </a:r>
            <a:endParaRPr lang="ko-KR" altLang="en-US" dirty="0"/>
          </a:p>
        </p:txBody>
      </p:sp>
      <p:sp>
        <p:nvSpPr>
          <p:cNvPr id="54" name="자유형 53"/>
          <p:cNvSpPr/>
          <p:nvPr/>
        </p:nvSpPr>
        <p:spPr>
          <a:xfrm>
            <a:off x="8208660" y="4652149"/>
            <a:ext cx="9231519" cy="515292"/>
          </a:xfrm>
          <a:custGeom>
            <a:avLst/>
            <a:gdLst>
              <a:gd name="connsiteX0" fmla="*/ 0 w 9632931"/>
              <a:gd name="connsiteY0" fmla="*/ 0 h 491686"/>
              <a:gd name="connsiteX1" fmla="*/ 9632931 w 9632931"/>
              <a:gd name="connsiteY1" fmla="*/ 0 h 491686"/>
              <a:gd name="connsiteX2" fmla="*/ 9632931 w 9632931"/>
              <a:gd name="connsiteY2" fmla="*/ 491686 h 491686"/>
              <a:gd name="connsiteX3" fmla="*/ 0 w 9632931"/>
              <a:gd name="connsiteY3" fmla="*/ 491686 h 491686"/>
              <a:gd name="connsiteX4" fmla="*/ 0 w 9632931"/>
              <a:gd name="connsiteY4" fmla="*/ 0 h 4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32931" h="491686">
                <a:moveTo>
                  <a:pt x="0" y="0"/>
                </a:moveTo>
                <a:lnTo>
                  <a:pt x="9632931" y="0"/>
                </a:lnTo>
                <a:lnTo>
                  <a:pt x="9632931" y="491686"/>
                </a:lnTo>
                <a:lnTo>
                  <a:pt x="0" y="4916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90276" tIns="48260" rIns="48260" bIns="48260" numCol="1" spcCol="1270" anchor="ctr" anchorCtr="0">
            <a:noAutofit/>
          </a:bodyPr>
          <a:lstStyle/>
          <a:p>
            <a:pPr lvl="0" algn="l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900" kern="1200" smtClean="0"/>
              <a:t>프로젝트 </a:t>
            </a:r>
            <a:r>
              <a:rPr lang="ko-KR" altLang="en-US" sz="1900" kern="1200" smtClean="0"/>
              <a:t>수행 절차 및 방법</a:t>
            </a:r>
            <a:endParaRPr lang="ko-KR" altLang="en-US" sz="1900" kern="1200" dirty="0"/>
          </a:p>
        </p:txBody>
      </p:sp>
      <p:sp>
        <p:nvSpPr>
          <p:cNvPr id="51" name="타원 50"/>
          <p:cNvSpPr/>
          <p:nvPr/>
        </p:nvSpPr>
        <p:spPr>
          <a:xfrm>
            <a:off x="7807248" y="4647745"/>
            <a:ext cx="614608" cy="519696"/>
          </a:xfrm>
          <a:prstGeom prst="ellipse">
            <a:avLst/>
          </a:prstGeom>
        </p:spPr>
        <p:style>
          <a:lnRef idx="2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altLang="ko-KR" smtClean="0"/>
              <a:t>3</a:t>
            </a:r>
            <a:endParaRPr lang="ko-KR" altLang="en-US" dirty="0"/>
          </a:p>
        </p:txBody>
      </p:sp>
      <p:sp>
        <p:nvSpPr>
          <p:cNvPr id="55" name="자유형 54"/>
          <p:cNvSpPr/>
          <p:nvPr/>
        </p:nvSpPr>
        <p:spPr>
          <a:xfrm>
            <a:off x="8100759" y="5353310"/>
            <a:ext cx="9339419" cy="520165"/>
          </a:xfrm>
          <a:custGeom>
            <a:avLst/>
            <a:gdLst>
              <a:gd name="connsiteX0" fmla="*/ 0 w 9632931"/>
              <a:gd name="connsiteY0" fmla="*/ 0 h 491686"/>
              <a:gd name="connsiteX1" fmla="*/ 9632931 w 9632931"/>
              <a:gd name="connsiteY1" fmla="*/ 0 h 491686"/>
              <a:gd name="connsiteX2" fmla="*/ 9632931 w 9632931"/>
              <a:gd name="connsiteY2" fmla="*/ 491686 h 491686"/>
              <a:gd name="connsiteX3" fmla="*/ 0 w 9632931"/>
              <a:gd name="connsiteY3" fmla="*/ 491686 h 491686"/>
              <a:gd name="connsiteX4" fmla="*/ 0 w 9632931"/>
              <a:gd name="connsiteY4" fmla="*/ 0 h 4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32931" h="491686">
                <a:moveTo>
                  <a:pt x="0" y="0"/>
                </a:moveTo>
                <a:lnTo>
                  <a:pt x="9632931" y="0"/>
                </a:lnTo>
                <a:lnTo>
                  <a:pt x="9632931" y="491686"/>
                </a:lnTo>
                <a:lnTo>
                  <a:pt x="0" y="4916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90276" tIns="48260" rIns="48260" bIns="48260" numCol="1" spcCol="1270" anchor="ctr" anchorCtr="0">
            <a:noAutofit/>
          </a:bodyPr>
          <a:lstStyle/>
          <a:p>
            <a:pPr lvl="0" algn="l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900" kern="1200" smtClean="0"/>
              <a:t>프로젝트 </a:t>
            </a:r>
            <a:r>
              <a:rPr lang="ko-KR" altLang="en-US" sz="1900" kern="1200" smtClean="0"/>
              <a:t>수행 결과</a:t>
            </a:r>
            <a:endParaRPr lang="ko-KR" altLang="en-US" sz="1900" kern="1200" dirty="0"/>
          </a:p>
        </p:txBody>
      </p:sp>
      <p:sp>
        <p:nvSpPr>
          <p:cNvPr id="50" name="타원 49"/>
          <p:cNvSpPr/>
          <p:nvPr/>
        </p:nvSpPr>
        <p:spPr>
          <a:xfrm>
            <a:off x="7695711" y="5353779"/>
            <a:ext cx="614608" cy="519696"/>
          </a:xfrm>
          <a:prstGeom prst="ellipse">
            <a:avLst/>
          </a:prstGeom>
        </p:spPr>
        <p:style>
          <a:lnRef idx="2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altLang="ko-KR" smtClean="0"/>
              <a:t>4</a:t>
            </a:r>
            <a:endParaRPr lang="ko-KR" altLang="en-US" dirty="0"/>
          </a:p>
        </p:txBody>
      </p:sp>
      <p:sp>
        <p:nvSpPr>
          <p:cNvPr id="56" name="자유형 55"/>
          <p:cNvSpPr/>
          <p:nvPr/>
        </p:nvSpPr>
        <p:spPr>
          <a:xfrm>
            <a:off x="7943117" y="6082376"/>
            <a:ext cx="9486175" cy="520165"/>
          </a:xfrm>
          <a:custGeom>
            <a:avLst/>
            <a:gdLst>
              <a:gd name="connsiteX0" fmla="*/ 0 w 9632931"/>
              <a:gd name="connsiteY0" fmla="*/ 0 h 491686"/>
              <a:gd name="connsiteX1" fmla="*/ 9632931 w 9632931"/>
              <a:gd name="connsiteY1" fmla="*/ 0 h 491686"/>
              <a:gd name="connsiteX2" fmla="*/ 9632931 w 9632931"/>
              <a:gd name="connsiteY2" fmla="*/ 491686 h 491686"/>
              <a:gd name="connsiteX3" fmla="*/ 0 w 9632931"/>
              <a:gd name="connsiteY3" fmla="*/ 491686 h 491686"/>
              <a:gd name="connsiteX4" fmla="*/ 0 w 9632931"/>
              <a:gd name="connsiteY4" fmla="*/ 0 h 49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32931" h="491686">
                <a:moveTo>
                  <a:pt x="0" y="0"/>
                </a:moveTo>
                <a:lnTo>
                  <a:pt x="9632931" y="0"/>
                </a:lnTo>
                <a:lnTo>
                  <a:pt x="9632931" y="491686"/>
                </a:lnTo>
                <a:lnTo>
                  <a:pt x="0" y="4916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90276" tIns="48260" rIns="48260" bIns="48260" numCol="1" spcCol="1270" anchor="ctr" anchorCtr="0">
            <a:noAutofit/>
          </a:bodyPr>
          <a:lstStyle/>
          <a:p>
            <a:pPr lvl="0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900" kern="1200" smtClean="0"/>
              <a:t>프로젝트 </a:t>
            </a:r>
            <a:r>
              <a:rPr lang="ko-KR" altLang="en-US" sz="1900"/>
              <a:t>기대 효과 및 자체 평가 의견</a:t>
            </a:r>
            <a:endParaRPr lang="ko-KR" altLang="en-US" sz="1900" dirty="0"/>
          </a:p>
        </p:txBody>
      </p:sp>
      <p:sp>
        <p:nvSpPr>
          <p:cNvPr id="49" name="타원 48"/>
          <p:cNvSpPr/>
          <p:nvPr/>
        </p:nvSpPr>
        <p:spPr>
          <a:xfrm>
            <a:off x="7499944" y="6082845"/>
            <a:ext cx="614608" cy="519696"/>
          </a:xfrm>
          <a:prstGeom prst="ellipse">
            <a:avLst/>
          </a:prstGeom>
        </p:spPr>
        <p:style>
          <a:lnRef idx="2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380" y="393616"/>
            <a:ext cx="7975600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02" y="381000"/>
            <a:ext cx="8476497" cy="9334500"/>
          </a:xfrm>
          <a:prstGeom prst="rect">
            <a:avLst/>
          </a:prstGeom>
        </p:spPr>
      </p:pic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E372E"/>
                </a:solidFill>
                <a:latin typeface="Pretendard ExtraBold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591800" y="92583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자료</a:t>
            </a:r>
            <a:r>
              <a:rPr lang="en-US" altLang="ko-KR" smtClean="0"/>
              <a:t>: </a:t>
            </a:r>
            <a:r>
              <a:rPr lang="ko-KR" altLang="en-US" smtClean="0"/>
              <a:t>국회도서관</a:t>
            </a:r>
            <a:endParaRPr lang="ko-KR" altLang="en-US"/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sng" spc="-200" smtClean="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 smtClean="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 smtClean="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84300" y="1875191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mtClean="0">
                <a:latin typeface="+mj-ea"/>
                <a:ea typeface="+mj-ea"/>
              </a:rPr>
              <a:t>&lt; </a:t>
            </a:r>
            <a:r>
              <a:rPr lang="ko-KR" altLang="en-US" sz="4000" b="1" smtClean="0">
                <a:latin typeface="+mj-ea"/>
                <a:ea typeface="+mj-ea"/>
              </a:rPr>
              <a:t>반려동물 양육 가구 증가</a:t>
            </a:r>
            <a:r>
              <a:rPr lang="en-US" altLang="ko-KR" sz="4000" b="1" smtClean="0">
                <a:latin typeface="+mj-ea"/>
                <a:ea typeface="+mj-ea"/>
              </a:rPr>
              <a:t>&gt;</a:t>
            </a:r>
            <a:endParaRPr lang="ko-KR" altLang="en-US" sz="4000" b="1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84300" y="3467100"/>
            <a:ext cx="746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+mj-ea"/>
                <a:ea typeface="+mj-ea"/>
              </a:rPr>
              <a:t>- </a:t>
            </a:r>
            <a:r>
              <a:rPr lang="ko-KR" altLang="en-US" sz="2500" smtClean="0">
                <a:latin typeface="+mj-ea"/>
                <a:ea typeface="+mj-ea"/>
              </a:rPr>
              <a:t>반려동물 양육 가구 비율은 </a:t>
            </a:r>
            <a:r>
              <a:rPr lang="en-US" altLang="ko-KR" sz="2500" smtClean="0">
                <a:latin typeface="+mj-ea"/>
                <a:ea typeface="+mj-ea"/>
              </a:rPr>
              <a:t>2010</a:t>
            </a:r>
            <a:r>
              <a:rPr lang="ko-KR" altLang="en-US" sz="2500" smtClean="0">
                <a:latin typeface="+mj-ea"/>
                <a:ea typeface="+mj-ea"/>
              </a:rPr>
              <a:t>년 </a:t>
            </a:r>
            <a:r>
              <a:rPr lang="en-US" altLang="ko-KR" sz="2500" smtClean="0">
                <a:latin typeface="+mj-ea"/>
                <a:ea typeface="+mj-ea"/>
              </a:rPr>
              <a:t>17.4%</a:t>
            </a:r>
            <a:r>
              <a:rPr lang="ko-KR" altLang="en-US" sz="2500" smtClean="0">
                <a:latin typeface="+mj-ea"/>
                <a:ea typeface="+mj-ea"/>
              </a:rPr>
              <a:t>에서 </a:t>
            </a:r>
            <a:r>
              <a:rPr lang="en-US" altLang="ko-KR" sz="2500" smtClean="0">
                <a:latin typeface="+mj-ea"/>
                <a:ea typeface="+mj-ea"/>
              </a:rPr>
              <a:t>2022</a:t>
            </a:r>
            <a:r>
              <a:rPr lang="ko-KR" altLang="en-US" sz="2500" smtClean="0">
                <a:latin typeface="+mj-ea"/>
                <a:ea typeface="+mj-ea"/>
              </a:rPr>
              <a:t>년 </a:t>
            </a:r>
            <a:r>
              <a:rPr lang="en-US" altLang="ko-KR" sz="2500" smtClean="0">
                <a:latin typeface="+mj-ea"/>
                <a:ea typeface="+mj-ea"/>
              </a:rPr>
              <a:t>25.4%</a:t>
            </a:r>
            <a:r>
              <a:rPr lang="ko-KR" altLang="en-US" sz="2500" smtClean="0">
                <a:latin typeface="+mj-ea"/>
                <a:ea typeface="+mj-ea"/>
              </a:rPr>
              <a:t>로 증가</a:t>
            </a:r>
            <a:endParaRPr lang="ko-KR" altLang="en-US" sz="2500">
              <a:latin typeface="+mj-ea"/>
              <a:ea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50191" y="5277721"/>
            <a:ext cx="746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mtClean="0">
                <a:latin typeface="+mj-ea"/>
                <a:ea typeface="+mj-ea"/>
              </a:rPr>
              <a:t>- </a:t>
            </a:r>
            <a:r>
              <a:rPr lang="ko-KR" altLang="en-US" sz="2500" smtClean="0">
                <a:latin typeface="+mj-ea"/>
                <a:ea typeface="+mj-ea"/>
              </a:rPr>
              <a:t>가구 내 반려동물 수</a:t>
            </a:r>
            <a:r>
              <a:rPr lang="en-US" altLang="ko-KR" sz="2500" smtClean="0">
                <a:latin typeface="+mj-ea"/>
                <a:ea typeface="+mj-ea"/>
              </a:rPr>
              <a:t>(</a:t>
            </a:r>
            <a:r>
              <a:rPr lang="ko-KR" altLang="en-US" sz="2500" smtClean="0">
                <a:latin typeface="+mj-ea"/>
                <a:ea typeface="+mj-ea"/>
              </a:rPr>
              <a:t>개와 고양이 등</a:t>
            </a:r>
            <a:r>
              <a:rPr lang="en-US" altLang="ko-KR" sz="2500" smtClean="0">
                <a:latin typeface="+mj-ea"/>
                <a:ea typeface="+mj-ea"/>
              </a:rPr>
              <a:t>)</a:t>
            </a:r>
            <a:r>
              <a:rPr lang="ko-KR" altLang="en-US" sz="2500" smtClean="0">
                <a:latin typeface="+mj-ea"/>
                <a:ea typeface="+mj-ea"/>
              </a:rPr>
              <a:t>는 </a:t>
            </a:r>
            <a:r>
              <a:rPr lang="en-US" altLang="ko-KR" sz="2500" smtClean="0">
                <a:latin typeface="+mj-ea"/>
                <a:ea typeface="+mj-ea"/>
              </a:rPr>
              <a:t>2010</a:t>
            </a:r>
            <a:r>
              <a:rPr lang="ko-KR" altLang="en-US" sz="2500" smtClean="0">
                <a:latin typeface="+mj-ea"/>
                <a:ea typeface="+mj-ea"/>
              </a:rPr>
              <a:t>년 </a:t>
            </a:r>
            <a:r>
              <a:rPr lang="en-US" altLang="ko-KR" sz="2500" smtClean="0">
                <a:latin typeface="+mj-ea"/>
                <a:ea typeface="+mj-ea"/>
              </a:rPr>
              <a:t>524</a:t>
            </a:r>
            <a:r>
              <a:rPr lang="ko-KR" altLang="en-US" sz="2500" smtClean="0">
                <a:latin typeface="+mj-ea"/>
                <a:ea typeface="+mj-ea"/>
              </a:rPr>
              <a:t>만 마리에서 </a:t>
            </a:r>
            <a:r>
              <a:rPr lang="en-US" altLang="ko-KR" sz="2500" smtClean="0">
                <a:latin typeface="+mj-ea"/>
                <a:ea typeface="+mj-ea"/>
              </a:rPr>
              <a:t>2022</a:t>
            </a:r>
            <a:r>
              <a:rPr lang="ko-KR" altLang="en-US" sz="2500" smtClean="0">
                <a:latin typeface="+mj-ea"/>
                <a:ea typeface="+mj-ea"/>
              </a:rPr>
              <a:t>년 </a:t>
            </a:r>
            <a:r>
              <a:rPr lang="en-US" altLang="ko-KR" sz="2500" smtClean="0">
                <a:latin typeface="+mj-ea"/>
                <a:ea typeface="+mj-ea"/>
              </a:rPr>
              <a:t>799</a:t>
            </a:r>
            <a:r>
              <a:rPr lang="ko-KR" altLang="en-US" sz="2500" smtClean="0">
                <a:latin typeface="+mj-ea"/>
                <a:ea typeface="+mj-ea"/>
              </a:rPr>
              <a:t>만 마리로 증가</a:t>
            </a:r>
            <a:endParaRPr lang="ko-KR" altLang="en-US" sz="2500">
              <a:latin typeface="+mj-ea"/>
              <a:ea typeface="+mj-ea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434" y="2229134"/>
            <a:ext cx="5540466" cy="57398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smtClean="0">
                <a:solidFill>
                  <a:srgbClr val="3E372E"/>
                </a:solidFill>
                <a:latin typeface="Pretendard ExtraBold"/>
              </a:rPr>
              <a:t>02</a:t>
            </a:r>
            <a:endParaRPr lang="en-US" sz="1800" b="0" i="0" u="none" strike="noStrike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sng" spc="-200" smtClean="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 smtClean="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 smtClean="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84300" y="1875191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+mj-ea"/>
              </a:rPr>
              <a:t>&lt; </a:t>
            </a:r>
            <a:r>
              <a:rPr lang="ko-KR" altLang="en-US" sz="4000" b="1">
                <a:latin typeface="+mj-ea"/>
              </a:rPr>
              <a:t>유기동물 증가</a:t>
            </a:r>
            <a:r>
              <a:rPr lang="en-US" altLang="ko-KR" sz="4000" b="1">
                <a:latin typeface="+mj-ea"/>
              </a:rPr>
              <a:t>&gt;</a:t>
            </a:r>
            <a:endParaRPr lang="ko-KR" altLang="en-US" sz="4000" b="1">
              <a:latin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90745" y="3518783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+mj-ea"/>
                <a:ea typeface="+mj-ea"/>
              </a:rPr>
              <a:t>- </a:t>
            </a:r>
            <a:r>
              <a:rPr lang="ko-KR" altLang="en-US">
                <a:latin typeface="+mj-ea"/>
                <a:ea typeface="+mj-ea"/>
              </a:rPr>
              <a:t>유기동물 수는 </a:t>
            </a:r>
            <a:r>
              <a:rPr lang="en-US" altLang="ko-KR">
                <a:latin typeface="+mj-ea"/>
                <a:ea typeface="+mj-ea"/>
              </a:rPr>
              <a:t>2017</a:t>
            </a:r>
            <a:r>
              <a:rPr lang="ko-KR" altLang="en-US">
                <a:latin typeface="+mj-ea"/>
                <a:ea typeface="+mj-ea"/>
              </a:rPr>
              <a:t>년 처음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만 마리를 돌파한 이후 줄곧 두 자리 수를 유지하고 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828706"/>
            <a:ext cx="4848902" cy="336279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280902" y="3518783"/>
            <a:ext cx="9131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+mj-ea"/>
                <a:ea typeface="+mj-ea"/>
              </a:rPr>
              <a:t>- </a:t>
            </a:r>
            <a:r>
              <a:rPr lang="ko-KR" altLang="en-US">
                <a:latin typeface="+mj-ea"/>
                <a:ea typeface="+mj-ea"/>
              </a:rPr>
              <a:t>보호소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개소 당 평균 관리 개체수는 </a:t>
            </a:r>
            <a:r>
              <a:rPr lang="en-US" altLang="ko-KR">
                <a:latin typeface="+mj-ea"/>
                <a:ea typeface="+mj-ea"/>
              </a:rPr>
              <a:t>2018</a:t>
            </a:r>
            <a:r>
              <a:rPr lang="ko-KR" altLang="en-US">
                <a:latin typeface="+mj-ea"/>
                <a:ea typeface="+mj-ea"/>
              </a:rPr>
              <a:t>년 </a:t>
            </a:r>
            <a:r>
              <a:rPr lang="en-US" altLang="ko-KR">
                <a:latin typeface="+mj-ea"/>
                <a:ea typeface="+mj-ea"/>
              </a:rPr>
              <a:t>406</a:t>
            </a:r>
            <a:r>
              <a:rPr lang="ko-KR" altLang="en-US">
                <a:latin typeface="+mj-ea"/>
                <a:ea typeface="+mj-ea"/>
              </a:rPr>
              <a:t>마리에서 </a:t>
            </a:r>
            <a:r>
              <a:rPr lang="en-US" altLang="ko-KR">
                <a:latin typeface="+mj-ea"/>
                <a:ea typeface="+mj-ea"/>
              </a:rPr>
              <a:t>2022</a:t>
            </a:r>
            <a:r>
              <a:rPr lang="ko-KR" altLang="en-US">
                <a:latin typeface="+mj-ea"/>
                <a:ea typeface="+mj-ea"/>
              </a:rPr>
              <a:t>년 </a:t>
            </a:r>
            <a:r>
              <a:rPr lang="en-US" altLang="ko-KR">
                <a:latin typeface="+mj-ea"/>
                <a:ea typeface="+mj-ea"/>
              </a:rPr>
              <a:t>474</a:t>
            </a:r>
            <a:r>
              <a:rPr lang="ko-KR" altLang="en-US">
                <a:latin typeface="+mj-ea"/>
                <a:ea typeface="+mj-ea"/>
              </a:rPr>
              <a:t>마리로 늘었다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200" y="5086350"/>
            <a:ext cx="3152775" cy="31051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91800" y="92583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자료</a:t>
            </a:r>
            <a:r>
              <a:rPr lang="en-US" altLang="ko-KR" smtClean="0"/>
              <a:t>: </a:t>
            </a:r>
            <a:r>
              <a:rPr lang="ko-KR" altLang="en-US" smtClean="0"/>
              <a:t>농림축산식품부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785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smtClean="0">
                <a:solidFill>
                  <a:srgbClr val="3E372E"/>
                </a:solidFill>
                <a:latin typeface="Pretendard ExtraBold"/>
              </a:rPr>
              <a:t>03</a:t>
            </a:r>
            <a:endParaRPr lang="en-US" sz="1800" b="0" i="0" u="none" strike="noStrike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sng" spc="-200" smtClean="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 smtClean="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 smtClean="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209800" y="2462522"/>
            <a:ext cx="8937550" cy="900000"/>
            <a:chOff x="1972392" y="1567155"/>
            <a:chExt cx="8937550" cy="900000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2989942" y="1656669"/>
              <a:ext cx="7920000" cy="720000"/>
            </a:xfrm>
            <a:prstGeom prst="roundRect">
              <a:avLst>
                <a:gd name="adj" fmla="val 21282"/>
              </a:avLst>
            </a:prstGeom>
            <a:noFill/>
            <a:ln w="19050">
              <a:solidFill>
                <a:srgbClr val="7F7F7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404040"/>
                  </a:solidFill>
                  <a:latin typeface="+mj-ea"/>
                  <a:ea typeface="+mj-ea"/>
                </a:rPr>
                <a:t>프로젝트 명 </a:t>
              </a:r>
              <a:r>
                <a:rPr lang="en-US" altLang="ko-KR" sz="1600">
                  <a:solidFill>
                    <a:srgbClr val="404040"/>
                  </a:solidFill>
                  <a:latin typeface="+mj-ea"/>
                  <a:ea typeface="+mj-ea"/>
                </a:rPr>
                <a:t/>
              </a:r>
              <a:br>
                <a:rPr lang="en-US" altLang="ko-KR" sz="1600">
                  <a:solidFill>
                    <a:srgbClr val="404040"/>
                  </a:solidFill>
                  <a:latin typeface="+mj-ea"/>
                  <a:ea typeface="+mj-ea"/>
                </a:rPr>
              </a:br>
              <a:r>
                <a:rPr lang="en-US" altLang="ko-KR" sz="1600" smtClean="0">
                  <a:solidFill>
                    <a:srgbClr val="404040"/>
                  </a:solidFill>
                  <a:latin typeface="+mj-ea"/>
                  <a:ea typeface="+mj-ea"/>
                </a:rPr>
                <a:t>“</a:t>
              </a:r>
              <a:r>
                <a:rPr lang="ko-KR" altLang="en-US" sz="1600" smtClean="0">
                  <a:solidFill>
                    <a:srgbClr val="404040"/>
                  </a:solidFill>
                  <a:latin typeface="+mj-ea"/>
                  <a:ea typeface="+mj-ea"/>
                </a:rPr>
                <a:t>행복한 발걸음</a:t>
              </a:r>
              <a:r>
                <a:rPr lang="en-US" altLang="ko-KR" sz="1600" smtClean="0">
                  <a:solidFill>
                    <a:srgbClr val="404040"/>
                  </a:solidFill>
                  <a:latin typeface="+mj-ea"/>
                  <a:ea typeface="+mj-ea"/>
                </a:rPr>
                <a:t>(Happy Steps)</a:t>
              </a:r>
              <a:endParaRPr lang="ko-KR" altLang="en-US" sz="1600" dirty="0">
                <a:solidFill>
                  <a:srgbClr val="404040"/>
                </a:solidFill>
                <a:latin typeface="+mj-ea"/>
                <a:ea typeface="+mj-ea"/>
              </a:endParaRPr>
            </a:p>
          </p:txBody>
        </p:sp>
        <p:pic>
          <p:nvPicPr>
            <p:cNvPr id="17" name="Picture 2" descr="최소한의 스타일로 설정된 친환경 관련 씬 라인 아이콘 - 로열티 프리 아이콘 벡터 아트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52" t="10594" r="80896" b="76008"/>
            <a:stretch/>
          </p:blipFill>
          <p:spPr bwMode="auto">
            <a:xfrm>
              <a:off x="1972392" y="1567155"/>
              <a:ext cx="867274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그룹 17"/>
          <p:cNvGrpSpPr/>
          <p:nvPr/>
        </p:nvGrpSpPr>
        <p:grpSpPr>
          <a:xfrm>
            <a:off x="3519574" y="6749084"/>
            <a:ext cx="8968198" cy="900000"/>
            <a:chOff x="1941744" y="4901133"/>
            <a:chExt cx="8968198" cy="90000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989942" y="4988945"/>
              <a:ext cx="7920000" cy="720000"/>
            </a:xfrm>
            <a:prstGeom prst="roundRect">
              <a:avLst>
                <a:gd name="adj" fmla="val 21282"/>
              </a:avLst>
            </a:prstGeom>
            <a:noFill/>
            <a:ln w="19050">
              <a:solidFill>
                <a:srgbClr val="7F7F7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404040"/>
                  </a:solidFill>
                  <a:latin typeface="+mj-ea"/>
                  <a:ea typeface="+mj-ea"/>
                </a:rPr>
                <a:t>주요 구현 기능 </a:t>
              </a:r>
            </a:p>
            <a:p>
              <a:pPr lvl="1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04040"/>
                  </a:solidFill>
                  <a:latin typeface="+mj-ea"/>
                  <a:ea typeface="+mj-ea"/>
                </a:rPr>
                <a:t>구매자</a:t>
              </a:r>
              <a:r>
                <a:rPr lang="en-US" altLang="ko-KR" sz="1600">
                  <a:solidFill>
                    <a:srgbClr val="404040"/>
                  </a:solidFill>
                  <a:latin typeface="+mj-ea"/>
                  <a:ea typeface="+mj-ea"/>
                </a:rPr>
                <a:t>, </a:t>
              </a:r>
              <a:r>
                <a:rPr lang="en-US" altLang="ko-KR" sz="1600" smtClean="0">
                  <a:solidFill>
                    <a:srgbClr val="404040"/>
                  </a:solidFill>
                  <a:latin typeface="+mj-ea"/>
                  <a:ea typeface="+mj-ea"/>
                </a:rPr>
                <a:t> </a:t>
              </a:r>
              <a:r>
                <a:rPr lang="ko-KR" altLang="en-US" sz="1600" dirty="0">
                  <a:solidFill>
                    <a:srgbClr val="404040"/>
                  </a:solidFill>
                  <a:latin typeface="+mj-ea"/>
                  <a:ea typeface="+mj-ea"/>
                </a:rPr>
                <a:t>관리자</a:t>
              </a:r>
            </a:p>
          </p:txBody>
        </p:sp>
        <p:pic>
          <p:nvPicPr>
            <p:cNvPr id="20" name="Picture 4" descr="최소한의 스타일로 설정된 친환경 관련 씬 라인 아이콘 - 로열티 프리 아이콘 벡터 아트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23" t="74928" r="61682" b="9725"/>
            <a:stretch/>
          </p:blipFill>
          <p:spPr bwMode="auto">
            <a:xfrm>
              <a:off x="1941744" y="4901133"/>
              <a:ext cx="928571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/>
          <p:cNvGrpSpPr/>
          <p:nvPr/>
        </p:nvGrpSpPr>
        <p:grpSpPr>
          <a:xfrm>
            <a:off x="3098858" y="5326625"/>
            <a:ext cx="9012142" cy="1080000"/>
            <a:chOff x="1985313" y="3823336"/>
            <a:chExt cx="9012142" cy="1080000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3077455" y="3823336"/>
              <a:ext cx="7920000" cy="1080000"/>
            </a:xfrm>
            <a:prstGeom prst="roundRect">
              <a:avLst>
                <a:gd name="adj" fmla="val 21282"/>
              </a:avLst>
            </a:prstGeom>
            <a:noFill/>
            <a:ln w="19050">
              <a:solidFill>
                <a:srgbClr val="7F7F7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404040"/>
                  </a:solidFill>
                  <a:latin typeface="+mj-ea"/>
                  <a:ea typeface="+mj-ea"/>
                </a:rPr>
                <a:t>개발 목표 </a:t>
              </a:r>
              <a:r>
                <a:rPr lang="ko-KR" altLang="en-US" sz="1600" dirty="0">
                  <a:solidFill>
                    <a:srgbClr val="404040"/>
                  </a:solidFill>
                  <a:latin typeface="+mj-ea"/>
                  <a:ea typeface="+mj-ea"/>
                </a:rPr>
                <a:t/>
              </a:r>
              <a:br>
                <a:rPr lang="ko-KR" altLang="en-US" sz="1600" dirty="0">
                  <a:solidFill>
                    <a:srgbClr val="404040"/>
                  </a:solidFill>
                  <a:latin typeface="+mj-ea"/>
                  <a:ea typeface="+mj-ea"/>
                </a:rPr>
              </a:br>
              <a:r>
                <a:rPr lang="ko-KR" altLang="en-US" sz="1600" dirty="0">
                  <a:solidFill>
                    <a:srgbClr val="404040"/>
                  </a:solidFill>
                  <a:latin typeface="+mj-ea"/>
                  <a:ea typeface="+mj-ea"/>
                </a:rPr>
                <a:t>클라이언트의 요구에 따라 만드는 것이며</a:t>
              </a:r>
              <a:r>
                <a:rPr lang="en-US" altLang="ko-KR" sz="1600">
                  <a:solidFill>
                    <a:srgbClr val="404040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600" smtClean="0">
                  <a:solidFill>
                    <a:srgbClr val="404040"/>
                  </a:solidFill>
                  <a:latin typeface="+mj-ea"/>
                  <a:ea typeface="+mj-ea"/>
                </a:rPr>
                <a:t>사랑하는 반려동물에게 필요한 상품 및 정보 제공을 목적으로 </a:t>
              </a:r>
              <a:r>
                <a:rPr lang="ko-KR" altLang="en-US" sz="1600" dirty="0">
                  <a:solidFill>
                    <a:srgbClr val="404040"/>
                  </a:solidFill>
                  <a:latin typeface="+mj-ea"/>
                  <a:ea typeface="+mj-ea"/>
                </a:rPr>
                <a:t>개발하려고 노력함</a:t>
              </a:r>
            </a:p>
          </p:txBody>
        </p:sp>
        <p:pic>
          <p:nvPicPr>
            <p:cNvPr id="25" name="Picture 6" descr="최소한의 스타일로 설정된 친환경 관련 씬 라인 아이콘 - 로열티 프리 아이콘 벡터 아트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5" t="53532" r="80892" b="31851"/>
            <a:stretch/>
          </p:blipFill>
          <p:spPr bwMode="auto">
            <a:xfrm>
              <a:off x="1985313" y="3941727"/>
              <a:ext cx="885001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/>
          <p:cNvGrpSpPr/>
          <p:nvPr/>
        </p:nvGrpSpPr>
        <p:grpSpPr>
          <a:xfrm>
            <a:off x="2819400" y="3583437"/>
            <a:ext cx="8976044" cy="1312918"/>
            <a:chOff x="1933898" y="2528891"/>
            <a:chExt cx="8976044" cy="1312918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2989942" y="2528891"/>
              <a:ext cx="7920000" cy="1312918"/>
            </a:xfrm>
            <a:prstGeom prst="roundRect">
              <a:avLst>
                <a:gd name="adj" fmla="val 21282"/>
              </a:avLst>
            </a:prstGeom>
            <a:noFill/>
            <a:ln w="19050">
              <a:solidFill>
                <a:srgbClr val="7F7F7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r>
                <a:rPr lang="ko-KR" altLang="en-US" sz="1600" b="1" smtClean="0">
                  <a:solidFill>
                    <a:srgbClr val="404040"/>
                  </a:solidFill>
                  <a:latin typeface="+mj-ea"/>
                  <a:ea typeface="+mj-ea"/>
                </a:rPr>
                <a:t>배경 및 필요성</a:t>
              </a:r>
              <a:endParaRPr lang="en-US" altLang="ko-KR" sz="1600" b="1" smtClean="0">
                <a:solidFill>
                  <a:srgbClr val="404040"/>
                </a:solidFill>
                <a:latin typeface="+mj-ea"/>
                <a:ea typeface="+mj-ea"/>
              </a:endParaRPr>
            </a:p>
            <a:p>
              <a:pPr lvl="1">
                <a:lnSpc>
                  <a:spcPct val="150000"/>
                </a:lnSpc>
              </a:pPr>
              <a:r>
                <a:rPr lang="ko-KR" altLang="en-US" sz="1600" smtClean="0">
                  <a:solidFill>
                    <a:srgbClr val="404040"/>
                  </a:solidFill>
                  <a:latin typeface="+mj-ea"/>
                  <a:ea typeface="+mj-ea"/>
                </a:rPr>
                <a:t>반려동물의 증가에 따른 유기동물 증가를 배경으로 </a:t>
              </a:r>
              <a:r>
                <a:rPr lang="en-US" altLang="ko-KR" sz="1600" smtClean="0">
                  <a:solidFill>
                    <a:srgbClr val="404040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600" smtClean="0">
                  <a:solidFill>
                    <a:srgbClr val="404040"/>
                  </a:solidFill>
                  <a:latin typeface="+mj-ea"/>
                  <a:ea typeface="+mj-ea"/>
                </a:rPr>
                <a:t>애완동물 제품 판매</a:t>
              </a:r>
              <a:r>
                <a:rPr lang="en-US" altLang="ko-KR" sz="1600" smtClean="0">
                  <a:solidFill>
                    <a:srgbClr val="404040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600" smtClean="0">
                  <a:solidFill>
                    <a:srgbClr val="404040"/>
                  </a:solidFill>
                  <a:latin typeface="+mj-ea"/>
                  <a:ea typeface="+mj-ea"/>
                </a:rPr>
                <a:t>유기동물 입양</a:t>
              </a:r>
              <a:r>
                <a:rPr lang="en-US" altLang="ko-KR" sz="1600" smtClean="0">
                  <a:solidFill>
                    <a:srgbClr val="404040"/>
                  </a:solidFill>
                  <a:latin typeface="+mj-ea"/>
                  <a:ea typeface="+mj-ea"/>
                </a:rPr>
                <a:t>. </a:t>
              </a:r>
              <a:r>
                <a:rPr lang="ko-KR" altLang="en-US" sz="1600" smtClean="0">
                  <a:solidFill>
                    <a:srgbClr val="404040"/>
                  </a:solidFill>
                  <a:latin typeface="+mj-ea"/>
                  <a:ea typeface="+mj-ea"/>
                </a:rPr>
                <a:t>커뮤니티 기능을 결합한 이커먼스 플랫폼</a:t>
              </a:r>
              <a:endParaRPr lang="ko-KR" altLang="en-US" sz="1600" dirty="0">
                <a:solidFill>
                  <a:srgbClr val="404040"/>
                </a:solidFill>
                <a:latin typeface="+mj-ea"/>
                <a:ea typeface="+mj-ea"/>
              </a:endParaRPr>
            </a:p>
          </p:txBody>
        </p:sp>
        <p:pic>
          <p:nvPicPr>
            <p:cNvPr id="32" name="Picture 8" descr="최소한의 스타일로 설정된 친환경 관련 씬 라인 아이콘 - 로열티 프리 아이콘 벡터 아트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68" t="31852" r="25032" b="53289"/>
            <a:stretch/>
          </p:blipFill>
          <p:spPr bwMode="auto">
            <a:xfrm>
              <a:off x="1933898" y="2621558"/>
              <a:ext cx="944263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3136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smtClean="0">
                <a:solidFill>
                  <a:srgbClr val="3E372E"/>
                </a:solidFill>
                <a:latin typeface="Pretendard ExtraBold"/>
              </a:rPr>
              <a:t>04</a:t>
            </a:r>
            <a:endParaRPr lang="en-US" sz="1800" b="0" i="0" u="none" strike="noStrike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>
                <a:solidFill>
                  <a:srgbClr val="3E372E"/>
                </a:solidFill>
                <a:latin typeface="+mj-ea"/>
              </a:rPr>
              <a:t>프로젝트 팀 구성 및 역할</a:t>
            </a:r>
            <a:endParaRPr lang="ko-KR" altLang="ko-KR" sz="2400" u="sng" spc="-200">
              <a:solidFill>
                <a:srgbClr val="3E372E"/>
              </a:solidFill>
              <a:latin typeface="+mj-ea"/>
            </a:endParaRPr>
          </a:p>
        </p:txBody>
      </p:sp>
      <p:graphicFrame>
        <p:nvGraphicFramePr>
          <p:cNvPr id="13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286478"/>
              </p:ext>
            </p:extLst>
          </p:nvPr>
        </p:nvGraphicFramePr>
        <p:xfrm>
          <a:off x="3908713" y="2771920"/>
          <a:ext cx="10280074" cy="46288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2655">
                  <a:extLst>
                    <a:ext uri="{9D8B030D-6E8A-4147-A177-3AD203B41FA5}">
                      <a16:colId xmlns:a16="http://schemas.microsoft.com/office/drawing/2014/main" val="373710172"/>
                    </a:ext>
                  </a:extLst>
                </a:gridCol>
                <a:gridCol w="1853739">
                  <a:extLst>
                    <a:ext uri="{9D8B030D-6E8A-4147-A177-3AD203B41FA5}">
                      <a16:colId xmlns:a16="http://schemas.microsoft.com/office/drawing/2014/main" val="129775302"/>
                    </a:ext>
                  </a:extLst>
                </a:gridCol>
                <a:gridCol w="6583680">
                  <a:extLst>
                    <a:ext uri="{9D8B030D-6E8A-4147-A177-3AD203B41FA5}">
                      <a16:colId xmlns:a16="http://schemas.microsoft.com/office/drawing/2014/main" val="3014145441"/>
                    </a:ext>
                  </a:extLst>
                </a:gridCol>
              </a:tblGrid>
              <a:tr h="6065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역할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담당 업무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673063"/>
                  </a:ext>
                </a:extLst>
              </a:tr>
              <a:tr h="1005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강채윤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팀장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분석</a:t>
                      </a:r>
                      <a:r>
                        <a:rPr lang="en-US" altLang="ko-KR" dirty="0" smtClean="0"/>
                        <a:t>, DB </a:t>
                      </a:r>
                      <a:r>
                        <a:rPr lang="ko-KR" altLang="en-US" dirty="0" smtClean="0"/>
                        <a:t>설계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화면 설계</a:t>
                      </a:r>
                      <a:r>
                        <a:rPr lang="en-US" altLang="ko-KR" smtClean="0"/>
                        <a:t>, </a:t>
                      </a:r>
                      <a:r>
                        <a:rPr lang="en-US" altLang="ko-KR" smtClean="0"/>
                        <a:t>WEB,RPA</a:t>
                      </a:r>
                      <a:r>
                        <a:rPr lang="en-US" altLang="ko-KR" smtClean="0"/>
                        <a:t>, </a:t>
                      </a:r>
                      <a:r>
                        <a:rPr lang="ko-KR" altLang="en-US" smtClean="0"/>
                        <a:t>테스트</a:t>
                      </a:r>
                      <a:r>
                        <a:rPr lang="en-US" altLang="ko-KR" smtClean="0"/>
                        <a:t>, Android</a:t>
                      </a:r>
                      <a:endParaRPr lang="ko-KR" altLang="en-US" smtClean="0"/>
                    </a:p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457543"/>
                  </a:ext>
                </a:extLst>
              </a:tr>
              <a:tr h="1005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김지현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부팀장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DB </a:t>
                      </a:r>
                      <a:r>
                        <a:rPr lang="ko-KR" altLang="en-US" dirty="0" smtClean="0"/>
                        <a:t>설계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화면 설계</a:t>
                      </a:r>
                      <a:r>
                        <a:rPr lang="en-US" altLang="ko-KR" dirty="0" smtClean="0"/>
                        <a:t>, WEB, RPA</a:t>
                      </a:r>
                      <a:r>
                        <a:rPr lang="en-US" altLang="ko-KR" smtClean="0"/>
                        <a:t>, </a:t>
                      </a:r>
                      <a:r>
                        <a:rPr lang="ko-KR" altLang="en-US" smtClean="0"/>
                        <a:t>테스트</a:t>
                      </a:r>
                      <a:r>
                        <a:rPr lang="en-US" altLang="ko-KR" smtClean="0"/>
                        <a:t>, Android</a:t>
                      </a:r>
                      <a:endParaRPr lang="ko-KR" altLang="en-US" smtClean="0"/>
                    </a:p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05851"/>
                  </a:ext>
                </a:extLst>
              </a:tr>
              <a:tr h="1005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김범석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팀원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분석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화면 설계</a:t>
                      </a:r>
                      <a:r>
                        <a:rPr lang="en-US" altLang="ko-KR" dirty="0" smtClean="0"/>
                        <a:t>, WEB</a:t>
                      </a:r>
                      <a:r>
                        <a:rPr lang="en-US" altLang="ko-KR" smtClean="0"/>
                        <a:t>, </a:t>
                      </a:r>
                      <a:r>
                        <a:rPr lang="ko-KR" altLang="en-US" smtClean="0"/>
                        <a:t>테스트</a:t>
                      </a:r>
                      <a:r>
                        <a:rPr lang="en-US" altLang="ko-KR" smtClean="0"/>
                        <a:t>,Android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57836"/>
                  </a:ext>
                </a:extLst>
              </a:tr>
              <a:tr h="1005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손유빈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서기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mtClean="0"/>
                        <a:t>화면 설계</a:t>
                      </a:r>
                      <a:r>
                        <a:rPr lang="en-US" altLang="ko-KR" smtClean="0"/>
                        <a:t>, WEB, </a:t>
                      </a:r>
                      <a:r>
                        <a:rPr lang="ko-KR" altLang="en-US" smtClean="0"/>
                        <a:t>데이터 구축</a:t>
                      </a:r>
                      <a:r>
                        <a:rPr lang="en-US" altLang="ko-KR" smtClean="0"/>
                        <a:t>, </a:t>
                      </a:r>
                      <a:r>
                        <a:rPr lang="ko-KR" altLang="en-US" smtClean="0"/>
                        <a:t>문서작업</a:t>
                      </a:r>
                      <a:r>
                        <a:rPr lang="en-US" altLang="ko-KR" smtClean="0"/>
                        <a:t>, Android</a:t>
                      </a:r>
                      <a:endParaRPr lang="ko-KR" altLang="en-US" smtClean="0"/>
                    </a:p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88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101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smtClean="0">
                <a:solidFill>
                  <a:srgbClr val="3E372E"/>
                </a:solidFill>
                <a:latin typeface="Pretendard ExtraBold"/>
              </a:rPr>
              <a:t>05</a:t>
            </a:r>
            <a:endParaRPr lang="en-US" sz="1800" b="0" i="0" u="none" strike="noStrike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>
                <a:solidFill>
                  <a:srgbClr val="3E372E"/>
                </a:solidFill>
                <a:latin typeface="+mj-ea"/>
              </a:rPr>
              <a:t>프로젝트 수행 절차 및 방법 </a:t>
            </a:r>
            <a:r>
              <a:rPr lang="en-US" altLang="ko-KR" sz="2400" u="sng" spc="-200">
                <a:solidFill>
                  <a:srgbClr val="3E372E"/>
                </a:solidFill>
                <a:latin typeface="+mj-ea"/>
              </a:rPr>
              <a:t>/ </a:t>
            </a:r>
            <a:r>
              <a:rPr lang="ko-KR" altLang="en-US" sz="2400" u="sng" spc="-200">
                <a:solidFill>
                  <a:srgbClr val="3E372E"/>
                </a:solidFill>
                <a:latin typeface="+mj-ea"/>
              </a:rPr>
              <a:t>개발 환경</a:t>
            </a:r>
            <a:endParaRPr lang="ko-KR" altLang="ko-KR" sz="2400" u="sng" spc="-200">
              <a:solidFill>
                <a:srgbClr val="3E372E"/>
              </a:solidFill>
              <a:latin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268078"/>
            <a:ext cx="11822966" cy="615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08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smtClean="0">
                <a:solidFill>
                  <a:srgbClr val="3E372E"/>
                </a:solidFill>
                <a:latin typeface="Pretendard ExtraBold"/>
              </a:rPr>
              <a:t>06</a:t>
            </a:r>
            <a:endParaRPr lang="en-US" sz="1800" b="0" i="0" u="none" strike="noStrike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>
                <a:solidFill>
                  <a:srgbClr val="3E372E"/>
                </a:solidFill>
                <a:latin typeface="+mj-ea"/>
              </a:rPr>
              <a:t>프로젝트 수행 절차 및 방법 </a:t>
            </a:r>
            <a:r>
              <a:rPr lang="en-US" altLang="ko-KR" sz="2400" u="sng" spc="-200">
                <a:solidFill>
                  <a:srgbClr val="3E372E"/>
                </a:solidFill>
                <a:latin typeface="+mj-ea"/>
              </a:rPr>
              <a:t>/ </a:t>
            </a:r>
            <a:r>
              <a:rPr lang="ko-KR" altLang="en-US" sz="2400" u="sng" spc="-200">
                <a:solidFill>
                  <a:srgbClr val="3E372E"/>
                </a:solidFill>
                <a:latin typeface="+mj-ea"/>
              </a:rPr>
              <a:t>시스템 구성도</a:t>
            </a:r>
            <a:endParaRPr lang="ko-KR" altLang="ko-KR" sz="2400" u="sng" spc="-200">
              <a:solidFill>
                <a:srgbClr val="3E372E"/>
              </a:solidFill>
              <a:latin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171700"/>
            <a:ext cx="12115800" cy="66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63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 smtClean="0">
                <a:solidFill>
                  <a:srgbClr val="3E372E"/>
                </a:solidFill>
                <a:latin typeface="Pretendard ExtraBold"/>
              </a:rPr>
              <a:t>07</a:t>
            </a:r>
            <a:endParaRPr lang="en-US" sz="1800" b="0" i="0" u="none" strike="noStrike">
              <a:solidFill>
                <a:srgbClr val="3E372E"/>
              </a:solidFill>
              <a:latin typeface="Pretendard ExtraBold"/>
            </a:endParaRP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>
                <a:solidFill>
                  <a:srgbClr val="3E372E"/>
                </a:solidFill>
                <a:latin typeface="+mj-ea"/>
              </a:rPr>
              <a:t>프로젝트 수행 절차 및 방법 </a:t>
            </a:r>
            <a:r>
              <a:rPr lang="en-US" altLang="ko-KR" sz="2400" u="sng" spc="-200">
                <a:solidFill>
                  <a:srgbClr val="3E372E"/>
                </a:solidFill>
                <a:latin typeface="+mj-ea"/>
              </a:rPr>
              <a:t>/ </a:t>
            </a:r>
            <a:r>
              <a:rPr lang="ko-KR" altLang="en-US" sz="2400" u="sng" spc="-200">
                <a:solidFill>
                  <a:srgbClr val="3E372E"/>
                </a:solidFill>
                <a:latin typeface="+mj-ea"/>
              </a:rPr>
              <a:t>개발 일정</a:t>
            </a:r>
            <a:endParaRPr lang="ko-KR" altLang="ko-KR" sz="2400" u="sng" spc="-200">
              <a:solidFill>
                <a:srgbClr val="3E372E"/>
              </a:solidFill>
              <a:latin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411859"/>
              </p:ext>
            </p:extLst>
          </p:nvPr>
        </p:nvGraphicFramePr>
        <p:xfrm>
          <a:off x="2743200" y="2019300"/>
          <a:ext cx="13030200" cy="628235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4067792579"/>
                    </a:ext>
                  </a:extLst>
                </a:gridCol>
                <a:gridCol w="3119860">
                  <a:extLst>
                    <a:ext uri="{9D8B030D-6E8A-4147-A177-3AD203B41FA5}">
                      <a16:colId xmlns:a16="http://schemas.microsoft.com/office/drawing/2014/main" val="392011792"/>
                    </a:ext>
                  </a:extLst>
                </a:gridCol>
                <a:gridCol w="3240670">
                  <a:extLst>
                    <a:ext uri="{9D8B030D-6E8A-4147-A177-3AD203B41FA5}">
                      <a16:colId xmlns:a16="http://schemas.microsoft.com/office/drawing/2014/main" val="1722317097"/>
                    </a:ext>
                  </a:extLst>
                </a:gridCol>
                <a:gridCol w="3240670">
                  <a:extLst>
                    <a:ext uri="{9D8B030D-6E8A-4147-A177-3AD203B41FA5}">
                      <a16:colId xmlns:a16="http://schemas.microsoft.com/office/drawing/2014/main" val="2049274903"/>
                    </a:ext>
                  </a:extLst>
                </a:gridCol>
              </a:tblGrid>
              <a:tr h="59495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977116"/>
                  </a:ext>
                </a:extLst>
              </a:tr>
              <a:tr h="9199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계획수립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●</a:t>
                      </a:r>
                    </a:p>
                    <a:p>
                      <a:pPr algn="ctr" latinLnBrk="1"/>
                      <a:r>
                        <a:rPr lang="en-US" altLang="ko-KR" sz="1400" smtClean="0">
                          <a:latin typeface="+mj-ea"/>
                          <a:ea typeface="+mj-ea"/>
                        </a:rPr>
                        <a:t>(24.09.23~24.11.21)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731802"/>
                  </a:ext>
                </a:extLst>
              </a:tr>
              <a:tr h="6852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smtClean="0">
                          <a:latin typeface="+mj-ea"/>
                          <a:ea typeface="+mj-ea"/>
                        </a:rPr>
                        <a:t>●</a:t>
                      </a:r>
                    </a:p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smtClean="0">
                          <a:latin typeface="+mj-ea"/>
                          <a:ea typeface="+mj-ea"/>
                        </a:rPr>
                        <a:t>●</a:t>
                      </a:r>
                      <a:endParaRPr lang="ko-KR" altLang="en-US" sz="2800" dirty="0" smtClean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●</a:t>
                      </a:r>
                    </a:p>
                    <a:p>
                      <a:pPr algn="ctr" latinLnBrk="1"/>
                      <a:endParaRPr lang="ko-KR" altLang="en-US" sz="2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718"/>
                  </a:ext>
                </a:extLst>
              </a:tr>
              <a:tr h="8285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및 기능 설계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●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kern="120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●</a:t>
                      </a:r>
                      <a:endParaRPr lang="ko-KR" altLang="en-US" sz="2800" kern="120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●</a:t>
                      </a:r>
                    </a:p>
                    <a:p>
                      <a:pPr algn="ctr" latinLnBrk="1"/>
                      <a:endParaRPr lang="ko-KR" altLang="en-US" sz="2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145714"/>
                  </a:ext>
                </a:extLst>
              </a:tr>
              <a:tr h="8742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endParaRPr lang="en-US" altLang="ko-KR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●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●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>
                          <a:latin typeface="+mj-ea"/>
                          <a:ea typeface="+mj-ea"/>
                        </a:rPr>
                        <a:t>(24.09.23~24.11.21)</a:t>
                      </a:r>
                      <a:endParaRPr lang="ko-KR" altLang="en-US" sz="1400" dirty="0" smtClean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●</a:t>
                      </a:r>
                      <a:endParaRPr lang="ko-KR" altLang="en-US" sz="2800" kern="120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13705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en-US" altLang="ko-KR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●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●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>
                          <a:latin typeface="+mj-ea"/>
                          <a:ea typeface="+mj-ea"/>
                        </a:rPr>
                        <a:t>(24.09.23~24.11.21)</a:t>
                      </a:r>
                      <a:endParaRPr lang="ko-KR" altLang="en-US" sz="1400" dirty="0" smtClean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●</a:t>
                      </a:r>
                      <a:endParaRPr lang="ko-KR" altLang="en-US" sz="2800" kern="120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445002"/>
                  </a:ext>
                </a:extLst>
              </a:tr>
              <a:tr h="9269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보완수정</a:t>
                      </a:r>
                      <a:endParaRPr lang="en-US" altLang="ko-KR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kern="1200" smtClean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●</a:t>
                      </a:r>
                      <a:endParaRPr lang="ko-KR" altLang="en-US" sz="2800" kern="120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706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399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775</Words>
  <Application>Microsoft Office PowerPoint</Application>
  <PresentationFormat>사용자 지정</PresentationFormat>
  <Paragraphs>230</Paragraphs>
  <Slides>19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맑은 고딕</vt:lpstr>
      <vt:lpstr>Pretendard Black</vt:lpstr>
      <vt:lpstr>Pretendard Regular</vt:lpstr>
      <vt:lpstr>Arial</vt:lpstr>
      <vt:lpstr>Pretendard Light</vt:lpstr>
      <vt:lpstr>Pretendard ExtraBold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51</cp:revision>
  <dcterms:created xsi:type="dcterms:W3CDTF">2006-08-16T00:00:00Z</dcterms:created>
  <dcterms:modified xsi:type="dcterms:W3CDTF">2024-11-06T09:58:12Z</dcterms:modified>
</cp:coreProperties>
</file>